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1"/>
  </p:notesMasterIdLst>
  <p:sldIdLst>
    <p:sldId id="257" r:id="rId2"/>
    <p:sldId id="258" r:id="rId3"/>
    <p:sldId id="262" r:id="rId4"/>
    <p:sldId id="284" r:id="rId5"/>
    <p:sldId id="295" r:id="rId6"/>
    <p:sldId id="265" r:id="rId7"/>
    <p:sldId id="286" r:id="rId8"/>
    <p:sldId id="287" r:id="rId9"/>
    <p:sldId id="288" r:id="rId10"/>
    <p:sldId id="289" r:id="rId11"/>
    <p:sldId id="292" r:id="rId12"/>
    <p:sldId id="293" r:id="rId13"/>
    <p:sldId id="290" r:id="rId14"/>
    <p:sldId id="268" r:id="rId15"/>
    <p:sldId id="296" r:id="rId16"/>
    <p:sldId id="297" r:id="rId17"/>
    <p:sldId id="291" r:id="rId18"/>
    <p:sldId id="280" r:id="rId19"/>
    <p:sldId id="279" r:id="rId20"/>
  </p:sldIdLst>
  <p:sldSz cx="9144000" cy="5143500" type="screen16x9"/>
  <p:notesSz cx="6858000" cy="9144000"/>
  <p:embeddedFontLst>
    <p:embeddedFont>
      <p:font typeface="Roboto Condensed" panose="020B0604020202020204" charset="0"/>
      <p:regular r:id="rId22"/>
      <p:bold r:id="rId23"/>
      <p:italic r:id="rId24"/>
      <p:boldItalic r:id="rId25"/>
    </p:embeddedFont>
    <p:embeddedFont>
      <p:font typeface="Oswald"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66F6F5-7B67-49A4-A8E3-029CE38F3EA7}">
  <a:tblStyle styleId="{F366F6F5-7B67-49A4-A8E3-029CE38F3EA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10" d="100"/>
          <a:sy n="110" d="100"/>
        </p:scale>
        <p:origin x="64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jpg>
</file>

<file path=ppt/media/image2.jpe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405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478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43060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82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8439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511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7959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124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470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2551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4"/>
        <p:cNvGrpSpPr/>
        <p:nvPr/>
      </p:nvGrpSpPr>
      <p:grpSpPr>
        <a:xfrm>
          <a:off x="0" y="0"/>
          <a:ext cx="0" cy="0"/>
          <a:chOff x="0" y="0"/>
          <a:chExt cx="0" cy="0"/>
        </a:xfrm>
      </p:grpSpPr>
      <p:grpSp>
        <p:nvGrpSpPr>
          <p:cNvPr id="55" name="Google Shape;55;p5"/>
          <p:cNvGrpSpPr/>
          <p:nvPr/>
        </p:nvGrpSpPr>
        <p:grpSpPr>
          <a:xfrm>
            <a:off x="6172200" y="2656118"/>
            <a:ext cx="2971754" cy="2886151"/>
            <a:chOff x="6172200" y="2656118"/>
            <a:chExt cx="2971754" cy="2886151"/>
          </a:xfrm>
        </p:grpSpPr>
        <p:sp>
          <p:nvSpPr>
            <p:cNvPr id="56" name="Google Shape;56;p5"/>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61" name="Google Shape;61;p5"/>
          <p:cNvGrpSpPr/>
          <p:nvPr/>
        </p:nvGrpSpPr>
        <p:grpSpPr>
          <a:xfrm>
            <a:off x="-32" y="-228027"/>
            <a:ext cx="2163561" cy="1347300"/>
            <a:chOff x="-32" y="-215963"/>
            <a:chExt cx="2163561" cy="1347300"/>
          </a:xfrm>
        </p:grpSpPr>
        <p:sp>
          <p:nvSpPr>
            <p:cNvPr id="62" name="Google Shape;62;p5"/>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67" name="Google Shape;67;p5"/>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8" name="Google Shape;68;p5"/>
          <p:cNvSpPr txBox="1">
            <a:spLocks noGrp="1"/>
          </p:cNvSpPr>
          <p:nvPr>
            <p:ph type="body" idx="1"/>
          </p:nvPr>
        </p:nvSpPr>
        <p:spPr>
          <a:xfrm>
            <a:off x="1031425" y="1777125"/>
            <a:ext cx="5760300" cy="25212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69" name="Google Shape;69;p5"/>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70"/>
        <p:cNvGrpSpPr/>
        <p:nvPr/>
      </p:nvGrpSpPr>
      <p:grpSpPr>
        <a:xfrm>
          <a:off x="0" y="0"/>
          <a:ext cx="0" cy="0"/>
          <a:chOff x="0" y="0"/>
          <a:chExt cx="0" cy="0"/>
        </a:xfrm>
      </p:grpSpPr>
      <p:grpSp>
        <p:nvGrpSpPr>
          <p:cNvPr id="71" name="Google Shape;71;p6"/>
          <p:cNvGrpSpPr/>
          <p:nvPr/>
        </p:nvGrpSpPr>
        <p:grpSpPr>
          <a:xfrm>
            <a:off x="6172200" y="2656118"/>
            <a:ext cx="2971754" cy="2886151"/>
            <a:chOff x="6172200" y="2656118"/>
            <a:chExt cx="2971754" cy="2886151"/>
          </a:xfrm>
        </p:grpSpPr>
        <p:sp>
          <p:nvSpPr>
            <p:cNvPr id="72" name="Google Shape;72;p6"/>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77" name="Google Shape;77;p6"/>
          <p:cNvGrpSpPr/>
          <p:nvPr/>
        </p:nvGrpSpPr>
        <p:grpSpPr>
          <a:xfrm>
            <a:off x="-32" y="-228027"/>
            <a:ext cx="2163561" cy="1347300"/>
            <a:chOff x="-32" y="-215963"/>
            <a:chExt cx="2163561" cy="1347300"/>
          </a:xfrm>
        </p:grpSpPr>
        <p:sp>
          <p:nvSpPr>
            <p:cNvPr id="78" name="Google Shape;78;p6"/>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83" name="Google Shape;83;p6"/>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4" name="Google Shape;84;p6"/>
          <p:cNvSpPr txBox="1">
            <a:spLocks noGrp="1"/>
          </p:cNvSpPr>
          <p:nvPr>
            <p:ph type="body" idx="1"/>
          </p:nvPr>
        </p:nvSpPr>
        <p:spPr>
          <a:xfrm>
            <a:off x="1031425" y="1860875"/>
            <a:ext cx="2796000" cy="30648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85" name="Google Shape;85;p6"/>
          <p:cNvSpPr txBox="1">
            <a:spLocks noGrp="1"/>
          </p:cNvSpPr>
          <p:nvPr>
            <p:ph type="body" idx="2"/>
          </p:nvPr>
        </p:nvSpPr>
        <p:spPr>
          <a:xfrm>
            <a:off x="3995772" y="1860875"/>
            <a:ext cx="2796000" cy="30648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86" name="Google Shape;86;p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5"/>
        <p:cNvGrpSpPr/>
        <p:nvPr/>
      </p:nvGrpSpPr>
      <p:grpSpPr>
        <a:xfrm>
          <a:off x="0" y="0"/>
          <a:ext cx="0" cy="0"/>
          <a:chOff x="0" y="0"/>
          <a:chExt cx="0" cy="0"/>
        </a:xfrm>
      </p:grpSpPr>
      <p:grpSp>
        <p:nvGrpSpPr>
          <p:cNvPr id="106" name="Google Shape;106;p8"/>
          <p:cNvGrpSpPr/>
          <p:nvPr/>
        </p:nvGrpSpPr>
        <p:grpSpPr>
          <a:xfrm>
            <a:off x="6172200" y="2656118"/>
            <a:ext cx="2971754" cy="2886151"/>
            <a:chOff x="6172200" y="2656118"/>
            <a:chExt cx="2971754" cy="2886151"/>
          </a:xfrm>
        </p:grpSpPr>
        <p:sp>
          <p:nvSpPr>
            <p:cNvPr id="107" name="Google Shape;107;p8"/>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12" name="Google Shape;112;p8"/>
          <p:cNvGrpSpPr/>
          <p:nvPr/>
        </p:nvGrpSpPr>
        <p:grpSpPr>
          <a:xfrm>
            <a:off x="-32" y="-228027"/>
            <a:ext cx="2163561" cy="1347300"/>
            <a:chOff x="-32" y="-215963"/>
            <a:chExt cx="2163561" cy="1347300"/>
          </a:xfrm>
        </p:grpSpPr>
        <p:sp>
          <p:nvSpPr>
            <p:cNvPr id="113" name="Google Shape;113;p8"/>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18" name="Google Shape;118;p8"/>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9" name="Google Shape;119;p8"/>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5"/>
        <p:cNvGrpSpPr/>
        <p:nvPr/>
      </p:nvGrpSpPr>
      <p:grpSpPr>
        <a:xfrm>
          <a:off x="0" y="0"/>
          <a:ext cx="0" cy="0"/>
          <a:chOff x="0" y="0"/>
          <a:chExt cx="0" cy="0"/>
        </a:xfrm>
      </p:grpSpPr>
      <p:grpSp>
        <p:nvGrpSpPr>
          <p:cNvPr id="136" name="Google Shape;136;p10"/>
          <p:cNvGrpSpPr/>
          <p:nvPr/>
        </p:nvGrpSpPr>
        <p:grpSpPr>
          <a:xfrm>
            <a:off x="6172200" y="2656118"/>
            <a:ext cx="2971754" cy="2886151"/>
            <a:chOff x="6172200" y="2656118"/>
            <a:chExt cx="2971754" cy="2886151"/>
          </a:xfrm>
        </p:grpSpPr>
        <p:sp>
          <p:nvSpPr>
            <p:cNvPr id="137" name="Google Shape;137;p10"/>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0"/>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0"/>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0"/>
            <p:cNvSpPr/>
            <p:nvPr/>
          </p:nvSpPr>
          <p:spPr>
            <a:xfrm>
              <a:off x="8289303" y="2656118"/>
              <a:ext cx="854651" cy="1929080"/>
            </a:xfrm>
            <a:custGeom>
              <a:avLst/>
              <a:gdLst/>
              <a:ahLst/>
              <a:cxnLst/>
              <a:rect l="l" t="t" r="r" b="b"/>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42" name="Google Shape;142;p10"/>
          <p:cNvGrpSpPr/>
          <p:nvPr/>
        </p:nvGrpSpPr>
        <p:grpSpPr>
          <a:xfrm>
            <a:off x="-32" y="-228027"/>
            <a:ext cx="2163561" cy="1347300"/>
            <a:chOff x="-32" y="-215963"/>
            <a:chExt cx="2163561" cy="1347300"/>
          </a:xfrm>
        </p:grpSpPr>
        <p:sp>
          <p:nvSpPr>
            <p:cNvPr id="143" name="Google Shape;143;p10"/>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0"/>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0"/>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0"/>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0"/>
            <p:cNvSpPr/>
            <p:nvPr/>
          </p:nvSpPr>
          <p:spPr>
            <a:xfrm rot="10800000">
              <a:off x="-32" y="70725"/>
              <a:ext cx="380284" cy="858147"/>
            </a:xfrm>
            <a:custGeom>
              <a:avLst/>
              <a:gdLst/>
              <a:ahLst/>
              <a:cxnLst/>
              <a:rect l="l" t="t" r="r" b="b"/>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48" name="Google Shape;148;p10"/>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1425" y="1149725"/>
            <a:ext cx="5760300" cy="6807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1pPr>
            <a:lvl2pPr lvl="1">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2pPr>
            <a:lvl3pPr lvl="2">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3pPr>
            <a:lvl4pPr lvl="3">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4pPr>
            <a:lvl5pPr lvl="4">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5pPr>
            <a:lvl6pPr lvl="5">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6pPr>
            <a:lvl7pPr lvl="6">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7pPr>
            <a:lvl8pPr lvl="7">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8pPr>
            <a:lvl9pPr lvl="8">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1031425" y="1777125"/>
            <a:ext cx="5760300" cy="25212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1pPr>
            <a:lvl2pPr marL="914400" lvl="1" indent="-355600">
              <a:spcBef>
                <a:spcPts val="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2pPr>
            <a:lvl3pPr marL="1371600" lvl="2"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3pPr>
            <a:lvl4pPr marL="1828800" lvl="3"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4pPr>
            <a:lvl5pPr marL="2286000" lvl="4"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5pPr>
            <a:lvl6pPr marL="2743200" lvl="5"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6pPr>
            <a:lvl7pPr marL="3200400" lvl="6"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7pPr>
            <a:lvl8pPr marL="3657600" lvl="7"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8pPr>
            <a:lvl9pPr marL="4114800" lvl="8"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9pPr>
          </a:lstStyle>
          <a:p>
            <a:endParaRPr/>
          </a:p>
        </p:txBody>
      </p:sp>
      <p:sp>
        <p:nvSpPr>
          <p:cNvPr id="8" name="Google Shape;8;p1"/>
          <p:cNvSpPr txBox="1">
            <a:spLocks noGrp="1"/>
          </p:cNvSpPr>
          <p:nvPr>
            <p:ph type="sldNum" idx="12"/>
          </p:nvPr>
        </p:nvSpPr>
        <p:spPr>
          <a:xfrm>
            <a:off x="8556784" y="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rgbClr val="4BB5D9"/>
                </a:solidFill>
                <a:latin typeface="Roboto Condensed"/>
                <a:ea typeface="Roboto Condensed"/>
                <a:cs typeface="Roboto Condensed"/>
                <a:sym typeface="Roboto Condensed"/>
              </a:defRPr>
            </a:lvl1pPr>
            <a:lvl2pPr lvl="1" algn="r">
              <a:buNone/>
              <a:defRPr sz="1300">
                <a:solidFill>
                  <a:srgbClr val="4BB5D9"/>
                </a:solidFill>
                <a:latin typeface="Roboto Condensed"/>
                <a:ea typeface="Roboto Condensed"/>
                <a:cs typeface="Roboto Condensed"/>
                <a:sym typeface="Roboto Condensed"/>
              </a:defRPr>
            </a:lvl2pPr>
            <a:lvl3pPr lvl="2" algn="r">
              <a:buNone/>
              <a:defRPr sz="1300">
                <a:solidFill>
                  <a:srgbClr val="4BB5D9"/>
                </a:solidFill>
                <a:latin typeface="Roboto Condensed"/>
                <a:ea typeface="Roboto Condensed"/>
                <a:cs typeface="Roboto Condensed"/>
                <a:sym typeface="Roboto Condensed"/>
              </a:defRPr>
            </a:lvl3pPr>
            <a:lvl4pPr lvl="3" algn="r">
              <a:buNone/>
              <a:defRPr sz="1300">
                <a:solidFill>
                  <a:srgbClr val="4BB5D9"/>
                </a:solidFill>
                <a:latin typeface="Roboto Condensed"/>
                <a:ea typeface="Roboto Condensed"/>
                <a:cs typeface="Roboto Condensed"/>
                <a:sym typeface="Roboto Condensed"/>
              </a:defRPr>
            </a:lvl4pPr>
            <a:lvl5pPr lvl="4" algn="r">
              <a:buNone/>
              <a:defRPr sz="1300">
                <a:solidFill>
                  <a:srgbClr val="4BB5D9"/>
                </a:solidFill>
                <a:latin typeface="Roboto Condensed"/>
                <a:ea typeface="Roboto Condensed"/>
                <a:cs typeface="Roboto Condensed"/>
                <a:sym typeface="Roboto Condensed"/>
              </a:defRPr>
            </a:lvl5pPr>
            <a:lvl6pPr lvl="5" algn="r">
              <a:buNone/>
              <a:defRPr sz="1300">
                <a:solidFill>
                  <a:srgbClr val="4BB5D9"/>
                </a:solidFill>
                <a:latin typeface="Roboto Condensed"/>
                <a:ea typeface="Roboto Condensed"/>
                <a:cs typeface="Roboto Condensed"/>
                <a:sym typeface="Roboto Condensed"/>
              </a:defRPr>
            </a:lvl6pPr>
            <a:lvl7pPr lvl="6" algn="r">
              <a:buNone/>
              <a:defRPr sz="1300">
                <a:solidFill>
                  <a:srgbClr val="4BB5D9"/>
                </a:solidFill>
                <a:latin typeface="Roboto Condensed"/>
                <a:ea typeface="Roboto Condensed"/>
                <a:cs typeface="Roboto Condensed"/>
                <a:sym typeface="Roboto Condensed"/>
              </a:defRPr>
            </a:lvl7pPr>
            <a:lvl8pPr lvl="7" algn="r">
              <a:buNone/>
              <a:defRPr sz="1300">
                <a:solidFill>
                  <a:srgbClr val="4BB5D9"/>
                </a:solidFill>
                <a:latin typeface="Roboto Condensed"/>
                <a:ea typeface="Roboto Condensed"/>
                <a:cs typeface="Roboto Condensed"/>
                <a:sym typeface="Roboto Condensed"/>
              </a:defRPr>
            </a:lvl8pPr>
            <a:lvl9pPr lvl="8" algn="r">
              <a:buNone/>
              <a:defRPr sz="1300">
                <a:solidFill>
                  <a:srgbClr val="4BB5D9"/>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4"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13"/>
          <p:cNvSpPr txBox="1">
            <a:spLocks noGrp="1"/>
          </p:cNvSpPr>
          <p:nvPr>
            <p:ph type="body" idx="2"/>
          </p:nvPr>
        </p:nvSpPr>
        <p:spPr>
          <a:xfrm>
            <a:off x="963038" y="2111402"/>
            <a:ext cx="2441643" cy="572661"/>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US" sz="1600" b="1" dirty="0" smtClean="0">
                <a:solidFill>
                  <a:srgbClr val="3796BF"/>
                </a:solidFill>
              </a:rPr>
              <a:t>GVHD: </a:t>
            </a:r>
            <a:r>
              <a:rPr lang="en-US" sz="1600" b="1" dirty="0" err="1" smtClean="0">
                <a:solidFill>
                  <a:srgbClr val="3796BF"/>
                </a:solidFill>
              </a:rPr>
              <a:t>ThS</a:t>
            </a:r>
            <a:r>
              <a:rPr lang="en-US" sz="1600" b="1" dirty="0" smtClean="0">
                <a:solidFill>
                  <a:srgbClr val="3796BF"/>
                </a:solidFill>
              </a:rPr>
              <a:t> TRẦN SƠN HẢI</a:t>
            </a:r>
            <a:endParaRPr sz="1600" dirty="0">
              <a:solidFill>
                <a:srgbClr val="3796BF"/>
              </a:solidFill>
            </a:endParaRPr>
          </a:p>
        </p:txBody>
      </p:sp>
      <p:sp>
        <p:nvSpPr>
          <p:cNvPr id="174" name="Google Shape;174;p13"/>
          <p:cNvSpPr txBox="1">
            <a:spLocks noGrp="1"/>
          </p:cNvSpPr>
          <p:nvPr>
            <p:ph type="body" idx="2"/>
          </p:nvPr>
        </p:nvSpPr>
        <p:spPr>
          <a:xfrm>
            <a:off x="2147455" y="90055"/>
            <a:ext cx="6409170" cy="3820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smtClean="0">
                <a:solidFill>
                  <a:srgbClr val="3796BF"/>
                </a:solidFill>
              </a:rPr>
              <a:t>TRƯỜNG ĐẠI HỌC SƯ PHẠM THÀNH PHỐ HỒ CHÍ MINH</a:t>
            </a:r>
            <a:endParaRPr sz="2000" dirty="0">
              <a:solidFill>
                <a:srgbClr val="3796BF"/>
              </a:solidFill>
            </a:endParaRPr>
          </a:p>
        </p:txBody>
      </p:sp>
      <p:sp>
        <p:nvSpPr>
          <p:cNvPr id="175" name="Google Shape;175;p13"/>
          <p:cNvSpPr txBox="1">
            <a:spLocks noGrp="1"/>
          </p:cNvSpPr>
          <p:nvPr>
            <p:ph type="body" idx="1"/>
          </p:nvPr>
        </p:nvSpPr>
        <p:spPr>
          <a:xfrm>
            <a:off x="3550596" y="2066788"/>
            <a:ext cx="4173165" cy="2034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US" sz="2000" b="1" dirty="0" smtClean="0">
                <a:solidFill>
                  <a:srgbClr val="3796BF"/>
                </a:solidFill>
              </a:rPr>
              <a:t>NHÓM 30:</a:t>
            </a:r>
            <a:endParaRPr sz="2000" dirty="0">
              <a:solidFill>
                <a:srgbClr val="3796BF"/>
              </a:solidFill>
            </a:endParaRPr>
          </a:p>
          <a:p>
            <a:pPr marL="0" lvl="0" indent="0" algn="l" rtl="0">
              <a:spcBef>
                <a:spcPts val="600"/>
              </a:spcBef>
              <a:spcAft>
                <a:spcPts val="0"/>
              </a:spcAft>
              <a:buClr>
                <a:schemeClr val="dk1"/>
              </a:buClr>
              <a:buSzPts val="1100"/>
              <a:buFont typeface="Arial"/>
              <a:buNone/>
            </a:pPr>
            <a:r>
              <a:rPr lang="en-US" sz="1600" dirty="0" smtClean="0"/>
              <a:t>ĐINH QUỐC KỲ - 42.01.104.231</a:t>
            </a:r>
          </a:p>
          <a:p>
            <a:pPr marL="0" lvl="0" indent="0" algn="l" rtl="0">
              <a:spcBef>
                <a:spcPts val="600"/>
              </a:spcBef>
              <a:spcAft>
                <a:spcPts val="0"/>
              </a:spcAft>
              <a:buClr>
                <a:schemeClr val="dk1"/>
              </a:buClr>
              <a:buSzPts val="1100"/>
              <a:buFont typeface="Arial"/>
              <a:buNone/>
            </a:pPr>
            <a:r>
              <a:rPr lang="en-US" sz="1600" dirty="0" smtClean="0"/>
              <a:t>LÝ CẨM MINH – 42.01.104.083</a:t>
            </a:r>
          </a:p>
          <a:p>
            <a:pPr marL="0" lvl="0" indent="0" algn="l" rtl="0">
              <a:spcBef>
                <a:spcPts val="600"/>
              </a:spcBef>
              <a:spcAft>
                <a:spcPts val="0"/>
              </a:spcAft>
              <a:buClr>
                <a:schemeClr val="dk1"/>
              </a:buClr>
              <a:buSzPts val="1100"/>
              <a:buFont typeface="Arial"/>
              <a:buNone/>
            </a:pPr>
            <a:r>
              <a:rPr lang="en-US" sz="1600" dirty="0" smtClean="0"/>
              <a:t>HOÀNG VĂN THÀNH - 42.01.104.274</a:t>
            </a:r>
          </a:p>
          <a:p>
            <a:pPr marL="0" lvl="0" indent="0" algn="l" rtl="0">
              <a:spcBef>
                <a:spcPts val="600"/>
              </a:spcBef>
              <a:spcAft>
                <a:spcPts val="0"/>
              </a:spcAft>
              <a:buClr>
                <a:schemeClr val="dk1"/>
              </a:buClr>
              <a:buSzPts val="1100"/>
              <a:buFont typeface="Arial"/>
              <a:buNone/>
            </a:pPr>
            <a:r>
              <a:rPr lang="en-US" sz="1600" dirty="0" smtClean="0"/>
              <a:t>NGUYỄN HOÀNG PHƯƠNG -42.01.104.299</a:t>
            </a:r>
          </a:p>
          <a:p>
            <a:pPr marL="0" lvl="0" indent="0" algn="l" rtl="0">
              <a:spcBef>
                <a:spcPts val="600"/>
              </a:spcBef>
              <a:spcAft>
                <a:spcPts val="0"/>
              </a:spcAft>
              <a:buClr>
                <a:schemeClr val="dk1"/>
              </a:buClr>
              <a:buSzPts val="1100"/>
              <a:buFont typeface="Arial"/>
              <a:buNone/>
            </a:pPr>
            <a:r>
              <a:rPr lang="en-US" sz="1600" dirty="0" smtClean="0"/>
              <a:t>NGUYỄN PHƯƠNG THANH NGÂN -42.01.104.088</a:t>
            </a:r>
            <a:endParaRPr sz="1600" dirty="0"/>
          </a:p>
          <a:p>
            <a:pPr marL="0" lvl="0" indent="0" algn="l" rtl="0">
              <a:spcBef>
                <a:spcPts val="600"/>
              </a:spcBef>
              <a:spcAft>
                <a:spcPts val="0"/>
              </a:spcAft>
              <a:buClr>
                <a:schemeClr val="dk1"/>
              </a:buClr>
              <a:buSzPts val="1100"/>
              <a:buFont typeface="Arial"/>
              <a:buNone/>
            </a:pPr>
            <a:endParaRPr sz="1600" dirty="0"/>
          </a:p>
          <a:p>
            <a:pPr marL="0" lvl="0" indent="0" algn="l" rtl="0">
              <a:spcBef>
                <a:spcPts val="600"/>
              </a:spcBef>
              <a:spcAft>
                <a:spcPts val="0"/>
              </a:spcAft>
              <a:buNone/>
            </a:pPr>
            <a:endParaRPr sz="2400" dirty="0"/>
          </a:p>
        </p:txBody>
      </p:sp>
      <p:sp>
        <p:nvSpPr>
          <p:cNvPr id="176" name="Google Shape;176;p13"/>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sp>
        <p:nvSpPr>
          <p:cNvPr id="7" name="Google Shape;172;p13"/>
          <p:cNvSpPr txBox="1">
            <a:spLocks noGrp="1"/>
          </p:cNvSpPr>
          <p:nvPr>
            <p:ph type="title"/>
          </p:nvPr>
        </p:nvSpPr>
        <p:spPr>
          <a:xfrm>
            <a:off x="612775" y="1246765"/>
            <a:ext cx="7943850" cy="6810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smtClean="0">
                <a:solidFill>
                  <a:srgbClr val="C00000"/>
                </a:solidFill>
                <a:latin typeface="Roboto Condensed" panose="020B0604020202020204" charset="0"/>
                <a:ea typeface="Roboto Condensed" panose="020B0604020202020204" charset="0"/>
                <a:cs typeface="Times New Roman" panose="02020603050405020304" pitchFamily="18" charset="0"/>
              </a:rPr>
              <a:t>CHỦ ĐỀ: TÌM HIỂU VỀ NHẬN DIỆN HÌNH ẢNH</a:t>
            </a:r>
            <a:endParaRPr sz="2800" dirty="0">
              <a:solidFill>
                <a:srgbClr val="C00000"/>
              </a:solidFill>
              <a:latin typeface="Roboto Condensed" panose="020B0604020202020204" charset="0"/>
              <a:ea typeface="Roboto Condensed" panose="020B0604020202020204" charset="0"/>
              <a:cs typeface="Times New Roman" panose="02020603050405020304" pitchFamily="18" charset="0"/>
            </a:endParaRPr>
          </a:p>
        </p:txBody>
      </p:sp>
      <p:grpSp>
        <p:nvGrpSpPr>
          <p:cNvPr id="8" name="Google Shape;212;p18"/>
          <p:cNvGrpSpPr/>
          <p:nvPr/>
        </p:nvGrpSpPr>
        <p:grpSpPr>
          <a:xfrm>
            <a:off x="1311298" y="2892383"/>
            <a:ext cx="1208686" cy="1209005"/>
            <a:chOff x="6654650" y="3665275"/>
            <a:chExt cx="409100" cy="409125"/>
          </a:xfrm>
        </p:grpSpPr>
        <p:sp>
          <p:nvSpPr>
            <p:cNvPr id="9" name="Google Shape;213;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4;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220;p18"/>
          <p:cNvSpPr/>
          <p:nvPr/>
        </p:nvSpPr>
        <p:spPr>
          <a:xfrm rot="2466689">
            <a:off x="2600813" y="3363537"/>
            <a:ext cx="392001" cy="33860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1;p18"/>
          <p:cNvSpPr/>
          <p:nvPr/>
        </p:nvSpPr>
        <p:spPr>
          <a:xfrm rot="-1609379">
            <a:off x="1022747" y="2963981"/>
            <a:ext cx="255183" cy="2693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2714310"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latin typeface="Roboto Condensed" panose="020B0604020202020204" charset="0"/>
                <a:ea typeface="Roboto Condensed" panose="020B0604020202020204" charset="0"/>
              </a:rPr>
              <a:t>Các</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kĩ</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thuật</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chính</a:t>
            </a:r>
            <a:endParaRPr dirty="0">
              <a:latin typeface="Roboto Condensed" panose="020B0604020202020204" charset="0"/>
              <a:ea typeface="Roboto Condensed" panose="020B0604020202020204" charset="0"/>
            </a:endParaRPr>
          </a:p>
        </p:txBody>
      </p:sp>
      <p:sp>
        <p:nvSpPr>
          <p:cNvPr id="376" name="Google Shape;376;p36"/>
          <p:cNvSpPr txBox="1">
            <a:spLocks noGrp="1"/>
          </p:cNvSpPr>
          <p:nvPr>
            <p:ph type="body" idx="1"/>
          </p:nvPr>
        </p:nvSpPr>
        <p:spPr>
          <a:xfrm>
            <a:off x="583659" y="1410516"/>
            <a:ext cx="3842425" cy="3404682"/>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vi-VN" b="1" dirty="0" err="1"/>
              <a:t>Chỉnh</a:t>
            </a:r>
            <a:r>
              <a:rPr lang="vi-VN" b="1" dirty="0"/>
              <a:t> </a:t>
            </a:r>
            <a:r>
              <a:rPr lang="vi-VN" b="1" dirty="0" err="1"/>
              <a:t>sửa</a:t>
            </a:r>
            <a:r>
              <a:rPr lang="vi-VN" b="1" dirty="0"/>
              <a:t> </a:t>
            </a:r>
            <a:r>
              <a:rPr lang="vi-VN" b="1" dirty="0" err="1"/>
              <a:t>hình</a:t>
            </a:r>
            <a:r>
              <a:rPr lang="vi-VN" b="1" dirty="0"/>
              <a:t> </a:t>
            </a:r>
            <a:r>
              <a:rPr lang="vi-VN" b="1" dirty="0" err="1" smtClean="0"/>
              <a:t>ảnh</a:t>
            </a:r>
            <a:r>
              <a:rPr lang="en-US" b="1" dirty="0" smtClean="0"/>
              <a:t>.</a:t>
            </a:r>
          </a:p>
          <a:p>
            <a:pPr>
              <a:buFont typeface="Arial" panose="020B0604020202020204" pitchFamily="34" charset="0"/>
              <a:buChar char="•"/>
            </a:pPr>
            <a:r>
              <a:rPr lang="vi-VN" b="1" dirty="0" err="1" smtClean="0"/>
              <a:t>Phục</a:t>
            </a:r>
            <a:r>
              <a:rPr lang="vi-VN" b="1" dirty="0" smtClean="0"/>
              <a:t> </a:t>
            </a:r>
            <a:r>
              <a:rPr lang="vi-VN" b="1" dirty="0" err="1"/>
              <a:t>hồi</a:t>
            </a:r>
            <a:r>
              <a:rPr lang="vi-VN" b="1" dirty="0"/>
              <a:t> </a:t>
            </a:r>
            <a:r>
              <a:rPr lang="vi-VN" b="1" dirty="0" err="1"/>
              <a:t>hình</a:t>
            </a:r>
            <a:r>
              <a:rPr lang="vi-VN" b="1" dirty="0"/>
              <a:t> </a:t>
            </a:r>
            <a:r>
              <a:rPr lang="vi-VN" b="1" dirty="0" err="1" smtClean="0"/>
              <a:t>ảnh</a:t>
            </a:r>
            <a:r>
              <a:rPr lang="en-US" b="1" dirty="0" smtClean="0"/>
              <a:t>.</a:t>
            </a:r>
          </a:p>
          <a:p>
            <a:pPr>
              <a:buFont typeface="Arial" panose="020B0604020202020204" pitchFamily="34" charset="0"/>
              <a:buChar char="•"/>
            </a:pPr>
            <a:r>
              <a:rPr lang="vi-VN" b="1" dirty="0" smtClean="0"/>
              <a:t>Phân </a:t>
            </a:r>
            <a:r>
              <a:rPr lang="vi-VN" b="1" dirty="0" err="1"/>
              <a:t>tích</a:t>
            </a:r>
            <a:r>
              <a:rPr lang="vi-VN" b="1" dirty="0"/>
              <a:t> </a:t>
            </a:r>
            <a:r>
              <a:rPr lang="vi-VN" b="1" dirty="0" err="1"/>
              <a:t>thành</a:t>
            </a:r>
            <a:r>
              <a:rPr lang="vi-VN" b="1" dirty="0"/>
              <a:t> </a:t>
            </a:r>
            <a:r>
              <a:rPr lang="vi-VN" b="1" dirty="0" err="1"/>
              <a:t>phần</a:t>
            </a:r>
            <a:r>
              <a:rPr lang="vi-VN" b="1" dirty="0"/>
              <a:t> </a:t>
            </a:r>
            <a:r>
              <a:rPr lang="vi-VN" b="1" dirty="0" err="1"/>
              <a:t>độc</a:t>
            </a:r>
            <a:r>
              <a:rPr lang="vi-VN" b="1" dirty="0"/>
              <a:t> </a:t>
            </a:r>
            <a:r>
              <a:rPr lang="vi-VN" b="1" dirty="0" err="1" smtClean="0"/>
              <a:t>lập</a:t>
            </a:r>
            <a:r>
              <a:rPr lang="en-US" b="1" dirty="0" smtClean="0"/>
              <a:t>.</a:t>
            </a:r>
            <a:endParaRPr lang="vi-VN" dirty="0"/>
          </a:p>
          <a:p>
            <a:pPr>
              <a:buFont typeface="Arial" panose="020B0604020202020204" pitchFamily="34" charset="0"/>
              <a:buChar char="•"/>
            </a:pPr>
            <a:r>
              <a:rPr lang="vi-VN" b="1" dirty="0" err="1"/>
              <a:t>Nhiễu</a:t>
            </a:r>
            <a:r>
              <a:rPr lang="vi-VN" b="1" dirty="0"/>
              <a:t> </a:t>
            </a:r>
            <a:r>
              <a:rPr lang="vi-VN" b="1" dirty="0" err="1"/>
              <a:t>xạ</a:t>
            </a:r>
            <a:r>
              <a:rPr lang="vi-VN" b="1" dirty="0"/>
              <a:t> không </a:t>
            </a:r>
            <a:r>
              <a:rPr lang="vi-VN" b="1" dirty="0" err="1"/>
              <a:t>đẳng</a:t>
            </a:r>
            <a:r>
              <a:rPr lang="vi-VN" b="1" dirty="0"/>
              <a:t> </a:t>
            </a:r>
            <a:r>
              <a:rPr lang="vi-VN" b="1" dirty="0" err="1" smtClean="0"/>
              <a:t>hướng</a:t>
            </a:r>
            <a:r>
              <a:rPr lang="en-US" b="1" dirty="0" smtClean="0"/>
              <a:t>.</a:t>
            </a:r>
          </a:p>
          <a:p>
            <a:pPr>
              <a:buFont typeface="Arial" panose="020B0604020202020204" pitchFamily="34" charset="0"/>
              <a:buChar char="•"/>
            </a:pPr>
            <a:r>
              <a:rPr lang="vi-VN" b="1" dirty="0" err="1" smtClean="0"/>
              <a:t>Lọc</a:t>
            </a:r>
            <a:r>
              <a:rPr lang="vi-VN" b="1" dirty="0" smtClean="0"/>
              <a:t> </a:t>
            </a:r>
            <a:r>
              <a:rPr lang="vi-VN" b="1" dirty="0" err="1"/>
              <a:t>tuyến</a:t>
            </a:r>
            <a:r>
              <a:rPr lang="vi-VN" b="1" dirty="0"/>
              <a:t> </a:t>
            </a:r>
            <a:r>
              <a:rPr lang="vi-VN" b="1" dirty="0" smtClean="0"/>
              <a:t>t</a:t>
            </a:r>
            <a:r>
              <a:rPr lang="en-US" b="1" dirty="0"/>
              <a:t>í</a:t>
            </a:r>
            <a:r>
              <a:rPr lang="vi-VN" b="1" dirty="0" err="1" smtClean="0"/>
              <a:t>nh</a:t>
            </a:r>
            <a:r>
              <a:rPr lang="en-US" b="1" dirty="0" smtClean="0"/>
              <a:t>.</a:t>
            </a:r>
          </a:p>
          <a:p>
            <a:pPr>
              <a:buFont typeface="Arial" panose="020B0604020202020204" pitchFamily="34" charset="0"/>
              <a:buChar char="•"/>
            </a:pPr>
            <a:r>
              <a:rPr lang="vi-VN" b="1" dirty="0" err="1" smtClean="0"/>
              <a:t>Mạng</a:t>
            </a:r>
            <a:r>
              <a:rPr lang="vi-VN" b="1" dirty="0" smtClean="0"/>
              <a:t> </a:t>
            </a:r>
            <a:r>
              <a:rPr lang="vi-VN" b="1" dirty="0" err="1" smtClean="0"/>
              <a:t>nơron</a:t>
            </a:r>
            <a:r>
              <a:rPr lang="en-US" b="1" dirty="0" smtClean="0"/>
              <a:t>.</a:t>
            </a:r>
          </a:p>
        </p:txBody>
      </p:sp>
      <p:sp>
        <p:nvSpPr>
          <p:cNvPr id="377" name="Google Shape;377;p3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5" name="Google Shape;376;p36"/>
          <p:cNvSpPr txBox="1">
            <a:spLocks/>
          </p:cNvSpPr>
          <p:nvPr/>
        </p:nvSpPr>
        <p:spPr>
          <a:xfrm>
            <a:off x="4426084" y="1410516"/>
            <a:ext cx="4048526" cy="30836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4BB5D9"/>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1pPr>
            <a:lvl2pPr marL="914400" marR="0" lvl="1" indent="-355600" algn="l" rtl="0">
              <a:lnSpc>
                <a:spcPct val="100000"/>
              </a:lnSpc>
              <a:spcBef>
                <a:spcPts val="0"/>
              </a:spcBef>
              <a:spcAft>
                <a:spcPts val="0"/>
              </a:spcAft>
              <a:buClr>
                <a:srgbClr val="4BB5D9"/>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2pPr>
            <a:lvl3pPr marL="1371600" marR="0" lvl="2"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3pPr>
            <a:lvl4pPr marL="1828800" marR="0" lvl="3"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4pPr>
            <a:lvl5pPr marL="2286000" marR="0" lvl="4"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5pPr>
            <a:lvl6pPr marL="2743200" marR="0" lvl="5"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6pPr>
            <a:lvl7pPr marL="3200400" marR="0" lvl="6"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7pPr>
            <a:lvl8pPr marL="3657600" marR="0" lvl="7"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8pPr>
            <a:lvl9pPr marL="4114800" marR="0" lvl="8"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9pPr>
          </a:lstStyle>
          <a:p>
            <a:pPr>
              <a:buFont typeface="Arial" panose="020B0604020202020204" pitchFamily="34" charset="0"/>
              <a:buChar char="•"/>
            </a:pPr>
            <a:r>
              <a:rPr lang="vi-VN" b="1" dirty="0" err="1" smtClean="0"/>
              <a:t>Pixelation</a:t>
            </a:r>
            <a:r>
              <a:rPr lang="en-US" b="1" dirty="0" smtClean="0"/>
              <a:t>.</a:t>
            </a:r>
          </a:p>
          <a:p>
            <a:pPr>
              <a:buFont typeface="Arial" panose="020B0604020202020204" pitchFamily="34" charset="0"/>
              <a:buChar char="•"/>
            </a:pPr>
            <a:r>
              <a:rPr lang="vi-VN" b="1" dirty="0" smtClean="0"/>
              <a:t>Phân </a:t>
            </a:r>
            <a:r>
              <a:rPr lang="vi-VN" b="1" dirty="0" err="1" smtClean="0"/>
              <a:t>tích</a:t>
            </a:r>
            <a:r>
              <a:rPr lang="vi-VN" b="1" dirty="0" smtClean="0"/>
              <a:t> </a:t>
            </a:r>
            <a:r>
              <a:rPr lang="vi-VN" b="1" dirty="0" err="1" smtClean="0"/>
              <a:t>thành</a:t>
            </a:r>
            <a:r>
              <a:rPr lang="vi-VN" b="1" dirty="0" smtClean="0"/>
              <a:t> </a:t>
            </a:r>
            <a:r>
              <a:rPr lang="vi-VN" b="1" dirty="0" err="1" smtClean="0"/>
              <a:t>phần</a:t>
            </a:r>
            <a:r>
              <a:rPr lang="vi-VN" b="1" dirty="0" smtClean="0"/>
              <a:t> chinh</a:t>
            </a:r>
            <a:r>
              <a:rPr lang="en-US" b="1" dirty="0" smtClean="0"/>
              <a:t>.</a:t>
            </a:r>
          </a:p>
          <a:p>
            <a:pPr>
              <a:buFont typeface="Arial" panose="020B0604020202020204" pitchFamily="34" charset="0"/>
              <a:buChar char="•"/>
            </a:pPr>
            <a:r>
              <a:rPr lang="vi-VN" b="1" dirty="0" err="1" smtClean="0"/>
              <a:t>Một</a:t>
            </a:r>
            <a:r>
              <a:rPr lang="vi-VN" b="1" dirty="0" smtClean="0"/>
              <a:t> </a:t>
            </a:r>
            <a:r>
              <a:rPr lang="vi-VN" b="1" dirty="0" err="1" smtClean="0"/>
              <a:t>phần</a:t>
            </a:r>
            <a:r>
              <a:rPr lang="vi-VN" b="1" dirty="0" smtClean="0"/>
              <a:t> phương </a:t>
            </a:r>
            <a:r>
              <a:rPr lang="vi-VN" b="1" dirty="0" err="1" smtClean="0"/>
              <a:t>trình</a:t>
            </a:r>
            <a:r>
              <a:rPr lang="vi-VN" b="1" dirty="0" smtClean="0"/>
              <a:t> vi phân</a:t>
            </a:r>
            <a:endParaRPr lang="en-US" b="1" dirty="0" smtClean="0"/>
          </a:p>
          <a:p>
            <a:pPr>
              <a:buFont typeface="Arial" panose="020B0604020202020204" pitchFamily="34" charset="0"/>
              <a:buChar char="•"/>
            </a:pPr>
            <a:r>
              <a:rPr lang="vi-VN" b="1" dirty="0" err="1" smtClean="0"/>
              <a:t>Các</a:t>
            </a:r>
            <a:r>
              <a:rPr lang="vi-VN" b="1" dirty="0" smtClean="0"/>
              <a:t> mô </a:t>
            </a:r>
            <a:r>
              <a:rPr lang="vi-VN" b="1" dirty="0" err="1" smtClean="0"/>
              <a:t>hình</a:t>
            </a:r>
            <a:r>
              <a:rPr lang="vi-VN" b="1" dirty="0" smtClean="0"/>
              <a:t> </a:t>
            </a:r>
            <a:r>
              <a:rPr lang="vi-VN" b="1" dirty="0" err="1" smtClean="0"/>
              <a:t>Markov</a:t>
            </a:r>
            <a:r>
              <a:rPr lang="vi-VN" b="1" dirty="0" smtClean="0"/>
              <a:t> </a:t>
            </a:r>
            <a:r>
              <a:rPr lang="vi-VN" b="1" dirty="0" err="1" smtClean="0"/>
              <a:t>ẩn</a:t>
            </a:r>
            <a:endParaRPr lang="en-US" b="1" dirty="0" smtClean="0"/>
          </a:p>
          <a:p>
            <a:pPr>
              <a:buFont typeface="Arial" panose="020B0604020202020204" pitchFamily="34" charset="0"/>
              <a:buChar char="•"/>
            </a:pPr>
            <a:r>
              <a:rPr lang="vi-VN" b="1" dirty="0" err="1" smtClean="0"/>
              <a:t>Wavelets</a:t>
            </a:r>
            <a:r>
              <a:rPr lang="en-US" b="1" dirty="0" smtClean="0"/>
              <a:t>.</a:t>
            </a:r>
            <a:endParaRPr lang="vi-VN" dirty="0" smtClean="0"/>
          </a:p>
          <a:p>
            <a:pPr>
              <a:buFont typeface="Arial" panose="020B0604020202020204" pitchFamily="34" charset="0"/>
              <a:buChar char="•"/>
            </a:pPr>
            <a:r>
              <a:rPr lang="vi-VN" b="1" dirty="0" err="1" smtClean="0"/>
              <a:t>Bản</a:t>
            </a:r>
            <a:r>
              <a:rPr lang="vi-VN" b="1" dirty="0" smtClean="0"/>
              <a:t> </a:t>
            </a:r>
            <a:r>
              <a:rPr lang="vi-VN" b="1" dirty="0" err="1" smtClean="0"/>
              <a:t>đồ</a:t>
            </a:r>
            <a:r>
              <a:rPr lang="vi-VN" b="1" dirty="0" smtClean="0"/>
              <a:t> </a:t>
            </a:r>
            <a:r>
              <a:rPr lang="vi-VN" b="1" dirty="0" err="1" smtClean="0"/>
              <a:t>tự</a:t>
            </a:r>
            <a:r>
              <a:rPr lang="vi-VN" b="1" dirty="0" smtClean="0"/>
              <a:t> </a:t>
            </a:r>
            <a:r>
              <a:rPr lang="vi-VN" b="1" dirty="0" err="1" smtClean="0"/>
              <a:t>tổ</a:t>
            </a:r>
            <a:r>
              <a:rPr lang="vi-VN" b="1" dirty="0" smtClean="0"/>
              <a:t> </a:t>
            </a:r>
            <a:r>
              <a:rPr lang="vi-VN" b="1" dirty="0" err="1" smtClean="0"/>
              <a:t>chức</a:t>
            </a:r>
            <a:r>
              <a:rPr lang="en-US" dirty="0"/>
              <a:t>.</a:t>
            </a:r>
            <a:endParaRPr lang="vi-VN" dirty="0"/>
          </a:p>
        </p:txBody>
      </p:sp>
    </p:spTree>
    <p:extLst>
      <p:ext uri="{BB962C8B-B14F-4D97-AF65-F5344CB8AC3E}">
        <p14:creationId xmlns:p14="http://schemas.microsoft.com/office/powerpoint/2010/main" val="832767399"/>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2714310"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latin typeface="Roboto Condensed" panose="020B0604020202020204" charset="0"/>
                <a:ea typeface="Roboto Condensed" panose="020B0604020202020204" charset="0"/>
              </a:rPr>
              <a:t>Sử</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dụng</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thư</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viện</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OpenCV</a:t>
            </a:r>
            <a:endParaRPr dirty="0">
              <a:latin typeface="Roboto Condensed" panose="020B0604020202020204" charset="0"/>
              <a:ea typeface="Roboto Condensed" panose="020B0604020202020204" charset="0"/>
            </a:endParaRPr>
          </a:p>
        </p:txBody>
      </p:sp>
      <p:sp>
        <p:nvSpPr>
          <p:cNvPr id="376" name="Google Shape;376;p36"/>
          <p:cNvSpPr txBox="1">
            <a:spLocks noGrp="1"/>
          </p:cNvSpPr>
          <p:nvPr>
            <p:ph type="body" idx="1"/>
          </p:nvPr>
        </p:nvSpPr>
        <p:spPr>
          <a:xfrm>
            <a:off x="389107" y="1215224"/>
            <a:ext cx="7247106" cy="14307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vi-VN" dirty="0" err="1"/>
              <a:t>OpenCV</a:t>
            </a:r>
            <a:r>
              <a:rPr lang="vi-VN" dirty="0"/>
              <a:t> </a:t>
            </a:r>
            <a:r>
              <a:rPr lang="vi-VN" dirty="0" err="1"/>
              <a:t>là</a:t>
            </a:r>
            <a:r>
              <a:rPr lang="vi-VN" dirty="0"/>
              <a:t> </a:t>
            </a:r>
            <a:r>
              <a:rPr lang="vi-VN" dirty="0" err="1"/>
              <a:t>một</a:t>
            </a:r>
            <a:r>
              <a:rPr lang="vi-VN" dirty="0"/>
              <a:t> thư </a:t>
            </a:r>
            <a:r>
              <a:rPr lang="vi-VN" dirty="0" err="1"/>
              <a:t>viện</a:t>
            </a:r>
            <a:r>
              <a:rPr lang="vi-VN" dirty="0"/>
              <a:t> </a:t>
            </a:r>
            <a:r>
              <a:rPr lang="vi-VN" dirty="0" err="1"/>
              <a:t>mã</a:t>
            </a:r>
            <a:r>
              <a:rPr lang="vi-VN" dirty="0"/>
              <a:t> </a:t>
            </a:r>
            <a:r>
              <a:rPr lang="vi-VN" dirty="0" err="1"/>
              <a:t>nguồn</a:t>
            </a:r>
            <a:r>
              <a:rPr lang="vi-VN" dirty="0"/>
              <a:t> </a:t>
            </a:r>
            <a:r>
              <a:rPr lang="vi-VN" dirty="0" err="1"/>
              <a:t>mở</a:t>
            </a:r>
            <a:r>
              <a:rPr lang="vi-VN" dirty="0"/>
              <a:t> </a:t>
            </a:r>
            <a:r>
              <a:rPr lang="vi-VN" dirty="0" err="1"/>
              <a:t>hàng</a:t>
            </a:r>
            <a:r>
              <a:rPr lang="vi-VN" dirty="0"/>
              <a:t> </a:t>
            </a:r>
            <a:r>
              <a:rPr lang="vi-VN" dirty="0" err="1"/>
              <a:t>đầu</a:t>
            </a:r>
            <a:r>
              <a:rPr lang="vi-VN" dirty="0"/>
              <a:t> cho </a:t>
            </a:r>
            <a:r>
              <a:rPr lang="vi-VN" dirty="0" err="1"/>
              <a:t>thị</a:t>
            </a:r>
            <a:r>
              <a:rPr lang="vi-VN" dirty="0"/>
              <a:t> </a:t>
            </a:r>
            <a:r>
              <a:rPr lang="vi-VN" dirty="0" err="1"/>
              <a:t>giác</a:t>
            </a:r>
            <a:r>
              <a:rPr lang="vi-VN" dirty="0"/>
              <a:t> </a:t>
            </a:r>
            <a:r>
              <a:rPr lang="vi-VN" dirty="0" err="1"/>
              <a:t>máy</a:t>
            </a:r>
            <a:r>
              <a:rPr lang="vi-VN" dirty="0"/>
              <a:t> </a:t>
            </a:r>
            <a:r>
              <a:rPr lang="vi-VN" dirty="0" err="1"/>
              <a:t>tính</a:t>
            </a:r>
            <a:r>
              <a:rPr lang="vi-VN" dirty="0"/>
              <a:t> (</a:t>
            </a:r>
            <a:r>
              <a:rPr lang="vi-VN" dirty="0" err="1"/>
              <a:t>computer</a:t>
            </a:r>
            <a:r>
              <a:rPr lang="vi-VN" dirty="0"/>
              <a:t> </a:t>
            </a:r>
            <a:r>
              <a:rPr lang="vi-VN" dirty="0" err="1"/>
              <a:t>vision</a:t>
            </a:r>
            <a:r>
              <a:rPr lang="vi-VN" dirty="0"/>
              <a:t>), </a:t>
            </a:r>
            <a:r>
              <a:rPr lang="vi-VN" dirty="0" err="1"/>
              <a:t>xử</a:t>
            </a:r>
            <a:r>
              <a:rPr lang="vi-VN" dirty="0"/>
              <a:t> </a:t>
            </a:r>
            <a:r>
              <a:rPr lang="vi-VN" dirty="0" err="1"/>
              <a:t>lý</a:t>
            </a:r>
            <a:r>
              <a:rPr lang="vi-VN" dirty="0"/>
              <a:t> </a:t>
            </a:r>
            <a:r>
              <a:rPr lang="vi-VN" dirty="0" err="1"/>
              <a:t>ảnh</a:t>
            </a:r>
            <a:r>
              <a:rPr lang="vi-VN" dirty="0"/>
              <a:t> </a:t>
            </a:r>
            <a:r>
              <a:rPr lang="vi-VN" dirty="0" err="1"/>
              <a:t>và</a:t>
            </a:r>
            <a:r>
              <a:rPr lang="vi-VN" dirty="0"/>
              <a:t> </a:t>
            </a:r>
            <a:r>
              <a:rPr lang="vi-VN" dirty="0" err="1" smtClean="0"/>
              <a:t>máy</a:t>
            </a:r>
            <a:r>
              <a:rPr lang="en-US" dirty="0" smtClean="0"/>
              <a:t>, </a:t>
            </a:r>
            <a:r>
              <a:rPr lang="en-US" dirty="0" err="1" smtClean="0"/>
              <a:t>máy</a:t>
            </a:r>
            <a:r>
              <a:rPr lang="en-US" dirty="0" smtClean="0"/>
              <a:t> </a:t>
            </a:r>
            <a:r>
              <a:rPr lang="en-US" dirty="0" err="1" smtClean="0"/>
              <a:t>học</a:t>
            </a:r>
            <a:r>
              <a:rPr lang="vi-VN" dirty="0" smtClean="0"/>
              <a:t> </a:t>
            </a:r>
            <a:r>
              <a:rPr lang="vi-VN" dirty="0" err="1"/>
              <a:t>và</a:t>
            </a:r>
            <a:r>
              <a:rPr lang="vi-VN" dirty="0"/>
              <a:t> </a:t>
            </a:r>
            <a:r>
              <a:rPr lang="vi-VN" dirty="0" err="1"/>
              <a:t>các</a:t>
            </a:r>
            <a:r>
              <a:rPr lang="vi-VN" dirty="0"/>
              <a:t> </a:t>
            </a:r>
            <a:r>
              <a:rPr lang="vi-VN" dirty="0" err="1"/>
              <a:t>tính</a:t>
            </a:r>
            <a:r>
              <a:rPr lang="vi-VN" dirty="0"/>
              <a:t> năng tăng </a:t>
            </a:r>
            <a:r>
              <a:rPr lang="vi-VN" dirty="0" err="1"/>
              <a:t>tốc</a:t>
            </a:r>
            <a:r>
              <a:rPr lang="vi-VN" dirty="0"/>
              <a:t> GPU trong </a:t>
            </a:r>
            <a:r>
              <a:rPr lang="vi-VN" dirty="0" err="1"/>
              <a:t>hoạt</a:t>
            </a:r>
            <a:r>
              <a:rPr lang="vi-VN" dirty="0"/>
              <a:t> </a:t>
            </a:r>
            <a:r>
              <a:rPr lang="vi-VN" dirty="0" err="1"/>
              <a:t>động</a:t>
            </a:r>
            <a:r>
              <a:rPr lang="vi-VN" dirty="0"/>
              <a:t> </a:t>
            </a:r>
            <a:r>
              <a:rPr lang="vi-VN" dirty="0" err="1"/>
              <a:t>thời</a:t>
            </a:r>
            <a:r>
              <a:rPr lang="vi-VN" dirty="0"/>
              <a:t> gian </a:t>
            </a:r>
            <a:r>
              <a:rPr lang="vi-VN" dirty="0" err="1"/>
              <a:t>thực</a:t>
            </a:r>
            <a:r>
              <a:rPr lang="vi-VN" dirty="0"/>
              <a:t>.</a:t>
            </a:r>
            <a:endParaRPr lang="en-US" b="1" dirty="0" smtClean="0"/>
          </a:p>
        </p:txBody>
      </p:sp>
      <p:sp>
        <p:nvSpPr>
          <p:cNvPr id="377" name="Google Shape;377;p3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5" name="Google Shape;376;p36"/>
          <p:cNvSpPr txBox="1">
            <a:spLocks/>
          </p:cNvSpPr>
          <p:nvPr/>
        </p:nvSpPr>
        <p:spPr>
          <a:xfrm>
            <a:off x="321013" y="2519465"/>
            <a:ext cx="7616759" cy="12840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4BB5D9"/>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1pPr>
            <a:lvl2pPr marL="914400" marR="0" lvl="1" indent="-355600" algn="l" rtl="0">
              <a:lnSpc>
                <a:spcPct val="100000"/>
              </a:lnSpc>
              <a:spcBef>
                <a:spcPts val="0"/>
              </a:spcBef>
              <a:spcAft>
                <a:spcPts val="0"/>
              </a:spcAft>
              <a:buClr>
                <a:srgbClr val="4BB5D9"/>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2pPr>
            <a:lvl3pPr marL="1371600" marR="0" lvl="2"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3pPr>
            <a:lvl4pPr marL="1828800" marR="0" lvl="3"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4pPr>
            <a:lvl5pPr marL="2286000" marR="0" lvl="4"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5pPr>
            <a:lvl6pPr marL="2743200" marR="0" lvl="5"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6pPr>
            <a:lvl7pPr marL="3200400" marR="0" lvl="6"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7pPr>
            <a:lvl8pPr marL="3657600" marR="0" lvl="7"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8pPr>
            <a:lvl9pPr marL="4114800" marR="0" lvl="8" indent="-355600" algn="l" rtl="0">
              <a:lnSpc>
                <a:spcPct val="100000"/>
              </a:lnSpc>
              <a:spcBef>
                <a:spcPts val="0"/>
              </a:spcBef>
              <a:spcAft>
                <a:spcPts val="0"/>
              </a:spcAft>
              <a:buClr>
                <a:srgbClr val="607896"/>
              </a:buClr>
              <a:buSzPts val="2000"/>
              <a:buFont typeface="Roboto Condensed"/>
              <a:buChar char="■"/>
              <a:defRPr sz="2000" b="0" i="0" u="none" strike="noStrike" cap="none">
                <a:solidFill>
                  <a:srgbClr val="607896"/>
                </a:solidFill>
                <a:latin typeface="Roboto Condensed"/>
                <a:ea typeface="Roboto Condensed"/>
                <a:cs typeface="Roboto Condensed"/>
                <a:sym typeface="Roboto Condensed"/>
              </a:defRPr>
            </a:lvl9pPr>
          </a:lstStyle>
          <a:p>
            <a:pPr>
              <a:buFont typeface="Arial" panose="020B0604020202020204" pitchFamily="34" charset="0"/>
              <a:buChar char="•"/>
            </a:pPr>
            <a:r>
              <a:rPr lang="vi-VN" dirty="0" err="1"/>
              <a:t>OpenCV</a:t>
            </a:r>
            <a:r>
              <a:rPr lang="vi-VN" dirty="0"/>
              <a:t> </a:t>
            </a:r>
            <a:r>
              <a:rPr lang="vi-VN" dirty="0" err="1"/>
              <a:t>được</a:t>
            </a:r>
            <a:r>
              <a:rPr lang="vi-VN" dirty="0"/>
              <a:t> </a:t>
            </a:r>
            <a:r>
              <a:rPr lang="vi-VN" dirty="0" err="1"/>
              <a:t>phát</a:t>
            </a:r>
            <a:r>
              <a:rPr lang="vi-VN" dirty="0"/>
              <a:t> </a:t>
            </a:r>
            <a:r>
              <a:rPr lang="vi-VN" dirty="0" err="1"/>
              <a:t>hành</a:t>
            </a:r>
            <a:r>
              <a:rPr lang="vi-VN" dirty="0"/>
              <a:t> theo </a:t>
            </a:r>
            <a:r>
              <a:rPr lang="vi-VN" dirty="0" err="1"/>
              <a:t>giấy</a:t>
            </a:r>
            <a:r>
              <a:rPr lang="vi-VN" dirty="0"/>
              <a:t> </a:t>
            </a:r>
            <a:r>
              <a:rPr lang="vi-VN" dirty="0" err="1"/>
              <a:t>phép</a:t>
            </a:r>
            <a:r>
              <a:rPr lang="vi-VN" dirty="0"/>
              <a:t> BSD, do </a:t>
            </a:r>
            <a:r>
              <a:rPr lang="vi-VN" dirty="0" err="1"/>
              <a:t>đó</a:t>
            </a:r>
            <a:r>
              <a:rPr lang="vi-VN" dirty="0"/>
              <a:t> </a:t>
            </a:r>
            <a:r>
              <a:rPr lang="vi-VN" dirty="0" err="1"/>
              <a:t>nó</a:t>
            </a:r>
            <a:r>
              <a:rPr lang="vi-VN" dirty="0"/>
              <a:t> </a:t>
            </a:r>
            <a:r>
              <a:rPr lang="vi-VN" dirty="0" err="1"/>
              <a:t>hoàn</a:t>
            </a:r>
            <a:r>
              <a:rPr lang="vi-VN" dirty="0"/>
              <a:t> </a:t>
            </a:r>
            <a:r>
              <a:rPr lang="vi-VN" dirty="0" err="1"/>
              <a:t>toàn</a:t>
            </a:r>
            <a:r>
              <a:rPr lang="vi-VN" dirty="0"/>
              <a:t> </a:t>
            </a:r>
            <a:r>
              <a:rPr lang="vi-VN" dirty="0" err="1"/>
              <a:t>miễn</a:t>
            </a:r>
            <a:r>
              <a:rPr lang="vi-VN" dirty="0"/>
              <a:t> </a:t>
            </a:r>
            <a:r>
              <a:rPr lang="vi-VN" dirty="0" err="1"/>
              <a:t>phí</a:t>
            </a:r>
            <a:r>
              <a:rPr lang="vi-VN" dirty="0"/>
              <a:t> cho </a:t>
            </a:r>
            <a:r>
              <a:rPr lang="vi-VN" dirty="0" err="1"/>
              <a:t>cả</a:t>
            </a:r>
            <a:r>
              <a:rPr lang="vi-VN" dirty="0"/>
              <a:t> </a:t>
            </a:r>
            <a:r>
              <a:rPr lang="vi-VN" dirty="0" err="1"/>
              <a:t>học</a:t>
            </a:r>
            <a:r>
              <a:rPr lang="vi-VN" dirty="0"/>
              <a:t> </a:t>
            </a:r>
            <a:r>
              <a:rPr lang="vi-VN" dirty="0" err="1"/>
              <a:t>thuật</a:t>
            </a:r>
            <a:r>
              <a:rPr lang="vi-VN" dirty="0"/>
              <a:t> </a:t>
            </a:r>
            <a:r>
              <a:rPr lang="vi-VN" dirty="0" err="1"/>
              <a:t>và</a:t>
            </a:r>
            <a:r>
              <a:rPr lang="vi-VN" dirty="0"/>
              <a:t> thương </a:t>
            </a:r>
            <a:r>
              <a:rPr lang="vi-VN" dirty="0" err="1"/>
              <a:t>mại</a:t>
            </a:r>
            <a:r>
              <a:rPr lang="vi-VN" dirty="0"/>
              <a:t>.</a:t>
            </a:r>
          </a:p>
        </p:txBody>
      </p:sp>
    </p:spTree>
    <p:extLst>
      <p:ext uri="{BB962C8B-B14F-4D97-AF65-F5344CB8AC3E}">
        <p14:creationId xmlns:p14="http://schemas.microsoft.com/office/powerpoint/2010/main" val="1496026753"/>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2714310"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latin typeface="Roboto Condensed" panose="020B0604020202020204" charset="0"/>
                <a:ea typeface="Roboto Condensed" panose="020B0604020202020204" charset="0"/>
              </a:rPr>
              <a:t>Sử</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dụng</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thư</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viện</a:t>
            </a:r>
            <a:r>
              <a:rPr lang="en-US" dirty="0" smtClean="0">
                <a:latin typeface="Roboto Condensed" panose="020B0604020202020204" charset="0"/>
                <a:ea typeface="Roboto Condensed" panose="020B0604020202020204" charset="0"/>
              </a:rPr>
              <a:t> </a:t>
            </a:r>
            <a:r>
              <a:rPr lang="en-US" dirty="0" err="1" smtClean="0">
                <a:latin typeface="Roboto Condensed" panose="020B0604020202020204" charset="0"/>
                <a:ea typeface="Roboto Condensed" panose="020B0604020202020204" charset="0"/>
              </a:rPr>
              <a:t>OpenCV</a:t>
            </a:r>
            <a:endParaRPr dirty="0">
              <a:latin typeface="Roboto Condensed" panose="020B0604020202020204" charset="0"/>
              <a:ea typeface="Roboto Condensed" panose="020B0604020202020204" charset="0"/>
            </a:endParaRPr>
          </a:p>
        </p:txBody>
      </p:sp>
      <p:sp>
        <p:nvSpPr>
          <p:cNvPr id="376" name="Google Shape;376;p36"/>
          <p:cNvSpPr txBox="1">
            <a:spLocks noGrp="1"/>
          </p:cNvSpPr>
          <p:nvPr>
            <p:ph type="body" idx="1"/>
          </p:nvPr>
        </p:nvSpPr>
        <p:spPr>
          <a:xfrm>
            <a:off x="710118" y="1536976"/>
            <a:ext cx="6507805" cy="3404682"/>
          </a:xfrm>
          <a:prstGeom prst="rect">
            <a:avLst/>
          </a:prstGeom>
        </p:spPr>
        <p:txBody>
          <a:bodyPr spcFirstLastPara="1" wrap="square" lIns="91425" tIns="91425" rIns="91425" bIns="91425" anchor="t" anchorCtr="0">
            <a:noAutofit/>
          </a:bodyPr>
          <a:lstStyle/>
          <a:p>
            <a:pPr marL="101600" indent="0">
              <a:buNone/>
            </a:pPr>
            <a:r>
              <a:rPr lang="en-US" dirty="0" err="1" smtClean="0"/>
              <a:t>Chức</a:t>
            </a:r>
            <a:r>
              <a:rPr lang="en-US" dirty="0" smtClean="0"/>
              <a:t> </a:t>
            </a:r>
            <a:r>
              <a:rPr lang="en-US" dirty="0" err="1" smtClean="0"/>
              <a:t>năng</a:t>
            </a:r>
            <a:r>
              <a:rPr lang="en-US" dirty="0" smtClean="0"/>
              <a:t> </a:t>
            </a:r>
            <a:r>
              <a:rPr lang="en-US" dirty="0" err="1" smtClean="0"/>
              <a:t>của</a:t>
            </a:r>
            <a:r>
              <a:rPr lang="en-US" dirty="0" smtClean="0"/>
              <a:t> </a:t>
            </a:r>
            <a:r>
              <a:rPr lang="en-US" dirty="0" err="1" smtClean="0"/>
              <a:t>OpenCV</a:t>
            </a:r>
            <a:r>
              <a:rPr lang="en-US" dirty="0" smtClean="0"/>
              <a:t>:</a:t>
            </a:r>
          </a:p>
          <a:p>
            <a:pPr>
              <a:buFont typeface="Arial" panose="020B0604020202020204" pitchFamily="34" charset="0"/>
              <a:buChar char="•"/>
            </a:pPr>
            <a:r>
              <a:rPr lang="en-US" dirty="0" smtClean="0"/>
              <a:t>Image/video </a:t>
            </a:r>
            <a:r>
              <a:rPr lang="en-US" dirty="0"/>
              <a:t>I/O, </a:t>
            </a:r>
            <a:r>
              <a:rPr lang="en-US" dirty="0" err="1"/>
              <a:t>xử</a:t>
            </a:r>
            <a:r>
              <a:rPr lang="en-US" dirty="0"/>
              <a:t> </a:t>
            </a:r>
            <a:r>
              <a:rPr lang="en-US" dirty="0" err="1"/>
              <a:t>lý</a:t>
            </a:r>
            <a:r>
              <a:rPr lang="en-US" dirty="0"/>
              <a:t>, </a:t>
            </a:r>
            <a:r>
              <a:rPr lang="en-US" dirty="0" err="1"/>
              <a:t>hiển</a:t>
            </a:r>
            <a:r>
              <a:rPr lang="en-US" dirty="0"/>
              <a:t> </a:t>
            </a:r>
            <a:r>
              <a:rPr lang="en-US" dirty="0" err="1"/>
              <a:t>thị</a:t>
            </a:r>
            <a:r>
              <a:rPr lang="en-US" dirty="0"/>
              <a:t> (core, </a:t>
            </a:r>
            <a:r>
              <a:rPr lang="en-US" dirty="0" err="1"/>
              <a:t>imgproc</a:t>
            </a:r>
            <a:r>
              <a:rPr lang="en-US" dirty="0"/>
              <a:t>, </a:t>
            </a:r>
            <a:r>
              <a:rPr lang="en-US" dirty="0" err="1"/>
              <a:t>highgui</a:t>
            </a:r>
            <a:r>
              <a:rPr lang="en-US" dirty="0"/>
              <a:t>)</a:t>
            </a:r>
          </a:p>
          <a:p>
            <a:pPr>
              <a:buFont typeface="Arial" panose="020B0604020202020204" pitchFamily="34" charset="0"/>
              <a:buChar char="•"/>
            </a:pPr>
            <a:r>
              <a:rPr lang="en-US" dirty="0" err="1"/>
              <a:t>Phát</a:t>
            </a:r>
            <a:r>
              <a:rPr lang="en-US" dirty="0"/>
              <a:t> </a:t>
            </a:r>
            <a:r>
              <a:rPr lang="en-US" dirty="0" err="1"/>
              <a:t>hiện</a:t>
            </a:r>
            <a:r>
              <a:rPr lang="en-US" dirty="0"/>
              <a:t> </a:t>
            </a:r>
            <a:r>
              <a:rPr lang="en-US" dirty="0" err="1"/>
              <a:t>các</a:t>
            </a:r>
            <a:r>
              <a:rPr lang="en-US" dirty="0"/>
              <a:t> </a:t>
            </a:r>
            <a:r>
              <a:rPr lang="en-US" dirty="0" err="1"/>
              <a:t>vật</a:t>
            </a:r>
            <a:r>
              <a:rPr lang="en-US" dirty="0"/>
              <a:t> </a:t>
            </a:r>
            <a:r>
              <a:rPr lang="en-US" dirty="0" err="1"/>
              <a:t>thể</a:t>
            </a:r>
            <a:r>
              <a:rPr lang="en-US" dirty="0"/>
              <a:t> (</a:t>
            </a:r>
            <a:r>
              <a:rPr lang="en-US" dirty="0" err="1"/>
              <a:t>objdetect</a:t>
            </a:r>
            <a:r>
              <a:rPr lang="en-US" dirty="0"/>
              <a:t>, features2d, </a:t>
            </a:r>
            <a:r>
              <a:rPr lang="en-US" dirty="0" err="1"/>
              <a:t>nonfree</a:t>
            </a:r>
            <a:r>
              <a:rPr lang="en-US" dirty="0"/>
              <a:t>)</a:t>
            </a:r>
          </a:p>
          <a:p>
            <a:pPr>
              <a:buFont typeface="Arial" panose="020B0604020202020204" pitchFamily="34" charset="0"/>
              <a:buChar char="•"/>
            </a:pPr>
            <a:r>
              <a:rPr lang="en-US" dirty="0"/>
              <a:t>Geometry-based monocular or stereo computer vision (calib3d, stitching, </a:t>
            </a:r>
            <a:r>
              <a:rPr lang="en-US" dirty="0" err="1"/>
              <a:t>videostab</a:t>
            </a:r>
            <a:r>
              <a:rPr lang="en-US" dirty="0"/>
              <a:t>)</a:t>
            </a:r>
          </a:p>
          <a:p>
            <a:pPr>
              <a:buFont typeface="Arial" panose="020B0604020202020204" pitchFamily="34" charset="0"/>
              <a:buChar char="•"/>
            </a:pPr>
            <a:r>
              <a:rPr lang="en-US" dirty="0"/>
              <a:t>Computational photography (photo, video, </a:t>
            </a:r>
            <a:r>
              <a:rPr lang="en-US" dirty="0" err="1"/>
              <a:t>superres</a:t>
            </a:r>
            <a:r>
              <a:rPr lang="en-US" dirty="0"/>
              <a:t>)</a:t>
            </a:r>
          </a:p>
          <a:p>
            <a:pPr>
              <a:buFont typeface="Arial" panose="020B0604020202020204" pitchFamily="34" charset="0"/>
              <a:buChar char="•"/>
            </a:pPr>
            <a:r>
              <a:rPr lang="en-US" dirty="0"/>
              <a:t>Machine learning &amp; clustering (ml, </a:t>
            </a:r>
            <a:r>
              <a:rPr lang="en-US" dirty="0" err="1"/>
              <a:t>flann</a:t>
            </a:r>
            <a:r>
              <a:rPr lang="en-US" dirty="0"/>
              <a:t>)</a:t>
            </a:r>
          </a:p>
          <a:p>
            <a:pPr>
              <a:buFont typeface="Arial" panose="020B0604020202020204" pitchFamily="34" charset="0"/>
              <a:buChar char="•"/>
            </a:pPr>
            <a:r>
              <a:rPr lang="en-US" dirty="0"/>
              <a:t>CUDA  acceleration (</a:t>
            </a:r>
            <a:r>
              <a:rPr lang="en-US" dirty="0" err="1"/>
              <a:t>gpu</a:t>
            </a:r>
            <a:r>
              <a:rPr lang="en-US" dirty="0"/>
              <a:t>)</a:t>
            </a:r>
          </a:p>
        </p:txBody>
      </p:sp>
      <p:sp>
        <p:nvSpPr>
          <p:cNvPr id="377" name="Google Shape;377;p3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3062460317"/>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8"/>
          <p:cNvSpPr txBox="1">
            <a:spLocks noGrp="1"/>
          </p:cNvSpPr>
          <p:nvPr>
            <p:ph type="ctrTitle" idx="4294967295"/>
          </p:nvPr>
        </p:nvSpPr>
        <p:spPr>
          <a:xfrm>
            <a:off x="435962" y="2183840"/>
            <a:ext cx="4583509" cy="23004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dirty="0" smtClean="0">
                <a:solidFill>
                  <a:srgbClr val="81D1EC"/>
                </a:solidFill>
                <a:latin typeface="Roboto Condensed" panose="020B0604020202020204" charset="0"/>
                <a:ea typeface="Roboto Condensed" panose="020B0604020202020204" charset="0"/>
              </a:rPr>
              <a:t>SẢN PHẨM VÀ KẾT LUẬN</a:t>
            </a:r>
            <a:endParaRPr sz="6000" dirty="0">
              <a:solidFill>
                <a:srgbClr val="81D1EC"/>
              </a:solidFill>
              <a:latin typeface="Roboto Condensed" panose="020B0604020202020204" charset="0"/>
              <a:ea typeface="Roboto Condensed" panose="020B0604020202020204" charset="0"/>
            </a:endParaRPr>
          </a:p>
        </p:txBody>
      </p:sp>
      <p:sp>
        <p:nvSpPr>
          <p:cNvPr id="211" name="Google Shape;211;p18"/>
          <p:cNvSpPr/>
          <p:nvPr/>
        </p:nvSpPr>
        <p:spPr>
          <a:xfrm>
            <a:off x="6967695" y="2615556"/>
            <a:ext cx="282133" cy="26939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8"/>
          <p:cNvGrpSpPr/>
          <p:nvPr/>
        </p:nvGrpSpPr>
        <p:grpSpPr>
          <a:xfrm>
            <a:off x="6617589" y="1102938"/>
            <a:ext cx="1208686" cy="1209005"/>
            <a:chOff x="6654650" y="3665275"/>
            <a:chExt cx="409100" cy="409125"/>
          </a:xfrm>
        </p:grpSpPr>
        <p:sp>
          <p:nvSpPr>
            <p:cNvPr id="213" name="Google Shape;213;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8"/>
          <p:cNvGrpSpPr/>
          <p:nvPr/>
        </p:nvGrpSpPr>
        <p:grpSpPr>
          <a:xfrm rot="1057032">
            <a:off x="5452676" y="2053161"/>
            <a:ext cx="798554" cy="798615"/>
            <a:chOff x="570875" y="4322250"/>
            <a:chExt cx="443300" cy="443325"/>
          </a:xfrm>
        </p:grpSpPr>
        <p:sp>
          <p:nvSpPr>
            <p:cNvPr id="216" name="Google Shape;216;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p:nvPr/>
        </p:nvSpPr>
        <p:spPr>
          <a:xfrm rot="2466689">
            <a:off x="5542277" y="1337125"/>
            <a:ext cx="392001" cy="37429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609379">
            <a:off x="6115543" y="1572618"/>
            <a:ext cx="282082" cy="2693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2925831">
            <a:off x="7825946" y="1785995"/>
            <a:ext cx="211251" cy="2017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rot="-1609195">
            <a:off x="6946829" y="434724"/>
            <a:ext cx="190312" cy="18171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2188274825"/>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4"/>
          <p:cNvSpPr txBox="1">
            <a:spLocks noGrp="1"/>
          </p:cNvSpPr>
          <p:nvPr>
            <p:ph type="title"/>
          </p:nvPr>
        </p:nvSpPr>
        <p:spPr>
          <a:xfrm>
            <a:off x="2587850"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HÌNH ẢNH DEMO SẢN PHẨM</a:t>
            </a:r>
            <a:endParaRPr dirty="0">
              <a:latin typeface="Roboto Condensed" panose="020B0604020202020204" charset="0"/>
              <a:ea typeface="Roboto Condensed" panose="020B0604020202020204" charset="0"/>
            </a:endParaRPr>
          </a:p>
        </p:txBody>
      </p:sp>
      <p:sp>
        <p:nvSpPr>
          <p:cNvPr id="271" name="Google Shape;271;p24"/>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1026" name="Picture 2" descr="https://scontent.fsgn6-1.fna.fbcdn.net/v/t1.15752-9/57561143_854618021556462_8426251361124876288_n.png?_nc_cat=104&amp;_nc_oc=AQnkZSMJecCByWWz8n64_G4c9OuRT3igbu-R2ytSIE3DgIbmPjzYDsU1KE22Ge4HQos&amp;_nc_ht=scontent.fsgn6-1.fna&amp;oh=65e71e12999417b9f5e526c40943f506&amp;oe=5D34CB8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1259" y="1433945"/>
            <a:ext cx="3192060" cy="252441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content.fsgn6-1.fna.fbcdn.net/v/t1.15752-9/58419759_637962659981783_5485781828180639744_n.png?_nc_cat=107&amp;_nc_oc=AQnjdJQfjBUWba86Z4gHMDXqujQ9isrZWOxlv3pe5SlFJ8Z8utseembsrB8h8CKF_YQ&amp;_nc_ht=scontent.fsgn6-1.fna&amp;oh=6f9248ed77a9658726d455b73423c5f4&amp;oe=5D29C51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769" y="1433945"/>
            <a:ext cx="3147628" cy="25244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2916" y="263034"/>
            <a:ext cx="5760300" cy="680700"/>
          </a:xfrm>
        </p:spPr>
        <p:txBody>
          <a:bodyPr/>
          <a:lstStyle/>
          <a:p>
            <a:r>
              <a:rPr lang="en-US" dirty="0" smtClean="0">
                <a:latin typeface="Roboto Condensed" panose="020B0604020202020204" charset="0"/>
                <a:ea typeface="Roboto Condensed" panose="020B0604020202020204" charset="0"/>
              </a:rPr>
              <a:t>Trước và sau khi có dữ liệu train</a:t>
            </a:r>
            <a:endParaRPr lang="en-US" dirty="0">
              <a:latin typeface="Roboto Condensed" panose="020B0604020202020204" charset="0"/>
              <a:ea typeface="Roboto Condensed" panose="020B0604020202020204" charset="0"/>
            </a:endParaRP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4" name="Picture 3"/>
          <p:cNvPicPr>
            <a:picLocks noChangeAspect="1"/>
          </p:cNvPicPr>
          <p:nvPr/>
        </p:nvPicPr>
        <p:blipFill>
          <a:blip r:embed="rId2"/>
          <a:stretch>
            <a:fillRect/>
          </a:stretch>
        </p:blipFill>
        <p:spPr>
          <a:xfrm>
            <a:off x="704931" y="1135596"/>
            <a:ext cx="3215906" cy="2823917"/>
          </a:xfrm>
          <a:prstGeom prst="rect">
            <a:avLst/>
          </a:prstGeom>
        </p:spPr>
      </p:pic>
      <p:pic>
        <p:nvPicPr>
          <p:cNvPr id="5" name="Picture 4"/>
          <p:cNvPicPr>
            <a:picLocks noChangeAspect="1"/>
          </p:cNvPicPr>
          <p:nvPr/>
        </p:nvPicPr>
        <p:blipFill>
          <a:blip r:embed="rId3"/>
          <a:stretch>
            <a:fillRect/>
          </a:stretch>
        </p:blipFill>
        <p:spPr>
          <a:xfrm>
            <a:off x="4190042" y="1135596"/>
            <a:ext cx="3544259" cy="2823917"/>
          </a:xfrm>
          <a:prstGeom prst="rect">
            <a:avLst/>
          </a:prstGeom>
        </p:spPr>
      </p:pic>
    </p:spTree>
    <p:extLst>
      <p:ext uri="{BB962C8B-B14F-4D97-AF65-F5344CB8AC3E}">
        <p14:creationId xmlns:p14="http://schemas.microsoft.com/office/powerpoint/2010/main" val="4819056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4"/>
          <p:cNvSpPr txBox="1">
            <a:spLocks noGrp="1"/>
          </p:cNvSpPr>
          <p:nvPr>
            <p:ph type="title"/>
          </p:nvPr>
        </p:nvSpPr>
        <p:spPr>
          <a:xfrm>
            <a:off x="3628710" y="196801"/>
            <a:ext cx="2052244"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Kết luận</a:t>
            </a:r>
            <a:endParaRPr dirty="0">
              <a:latin typeface="Roboto Condensed" panose="020B0604020202020204" charset="0"/>
              <a:ea typeface="Roboto Condensed" panose="020B0604020202020204" charset="0"/>
            </a:endParaRPr>
          </a:p>
        </p:txBody>
      </p:sp>
      <p:sp>
        <p:nvSpPr>
          <p:cNvPr id="271" name="Google Shape;271;p24"/>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5" name="TextBox 4"/>
          <p:cNvSpPr txBox="1"/>
          <p:nvPr/>
        </p:nvSpPr>
        <p:spPr>
          <a:xfrm>
            <a:off x="719847" y="1361872"/>
            <a:ext cx="6517532" cy="2708434"/>
          </a:xfrm>
          <a:prstGeom prst="rect">
            <a:avLst/>
          </a:prstGeom>
          <a:noFill/>
        </p:spPr>
        <p:txBody>
          <a:bodyPr wrap="square" rtlCol="0">
            <a:spAutoFit/>
          </a:bodyPr>
          <a:lstStyle/>
          <a:p>
            <a:pPr marL="457200" indent="-355600">
              <a:spcBef>
                <a:spcPts val="600"/>
              </a:spcBef>
              <a:buClr>
                <a:srgbClr val="4BB5D9"/>
              </a:buClr>
              <a:buSzPts val="2000"/>
              <a:buFont typeface="Arial" panose="020B0604020202020204" pitchFamily="34" charset="0"/>
              <a:buChar char="•"/>
            </a:pPr>
            <a:r>
              <a:rPr lang="en-US" sz="2000" dirty="0" err="1">
                <a:solidFill>
                  <a:srgbClr val="607896"/>
                </a:solidFill>
                <a:latin typeface="Roboto Condensed"/>
                <a:ea typeface="Roboto Condensed"/>
                <a:cs typeface="Roboto Condensed"/>
                <a:sym typeface="Roboto Condensed"/>
              </a:rPr>
              <a:t>Công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nghệ</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nhận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diện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hình</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ảnh</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thực</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sự</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có</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vai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trò</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quan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trọng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đối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với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sự</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phát</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triển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của</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ngành</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công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nghiệp</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trí</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tuệ</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nhân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tạo</a:t>
            </a:r>
            <a:r>
              <a:rPr lang="en-US" sz="2000" dirty="0">
                <a:solidFill>
                  <a:srgbClr val="607896"/>
                </a:solidFill>
                <a:latin typeface="Roboto Condensed"/>
                <a:ea typeface="Roboto Condensed"/>
                <a:cs typeface="Roboto Condensed"/>
                <a:sym typeface="Roboto Condensed"/>
              </a:rPr>
              <a:t> (AI) </a:t>
            </a:r>
            <a:r>
              <a:rPr lang="en-US" sz="2000" dirty="0" err="1">
                <a:solidFill>
                  <a:srgbClr val="607896"/>
                </a:solidFill>
                <a:latin typeface="Roboto Condensed"/>
                <a:ea typeface="Roboto Condensed"/>
                <a:cs typeface="Roboto Condensed"/>
                <a:sym typeface="Roboto Condensed"/>
              </a:rPr>
              <a:t>nói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riêng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và</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cuộc</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sống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của</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mỗi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người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quanh</a:t>
            </a:r>
            <a:r>
              <a:rPr lang="en-US" sz="2000" dirty="0">
                <a:solidFill>
                  <a:srgbClr val="607896"/>
                </a:solidFill>
                <a:latin typeface="Roboto Condensed"/>
                <a:ea typeface="Roboto Condensed"/>
                <a:cs typeface="Roboto Condensed"/>
                <a:sym typeface="Roboto Condensed"/>
              </a:rPr>
              <a:t> ta </a:t>
            </a:r>
            <a:r>
              <a:rPr lang="en-US" sz="2000" dirty="0" err="1">
                <a:solidFill>
                  <a:srgbClr val="607896"/>
                </a:solidFill>
                <a:latin typeface="Roboto Condensed"/>
                <a:ea typeface="Roboto Condensed"/>
                <a:cs typeface="Roboto Condensed"/>
                <a:sym typeface="Roboto Condensed"/>
              </a:rPr>
              <a:t>nói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chung</a:t>
            </a:r>
            <a:r>
              <a:rPr lang="en-US" sz="2000" dirty="0" smtClean="0">
                <a:solidFill>
                  <a:srgbClr val="607896"/>
                </a:solidFill>
                <a:latin typeface="Roboto Condensed"/>
                <a:ea typeface="Roboto Condensed"/>
                <a:cs typeface="Roboto Condensed"/>
                <a:sym typeface="Roboto Condensed"/>
              </a:rPr>
              <a:t>.</a:t>
            </a:r>
          </a:p>
          <a:p>
            <a:pPr marL="101600">
              <a:spcBef>
                <a:spcPts val="600"/>
              </a:spcBef>
              <a:buClr>
                <a:srgbClr val="4BB5D9"/>
              </a:buClr>
              <a:buSzPts val="2000"/>
            </a:pPr>
            <a:endParaRPr lang="en-US" sz="2000" dirty="0">
              <a:solidFill>
                <a:srgbClr val="607896"/>
              </a:solidFill>
              <a:latin typeface="Roboto Condensed"/>
              <a:ea typeface="Roboto Condensed"/>
              <a:cs typeface="Roboto Condensed"/>
              <a:sym typeface="Roboto Condensed"/>
            </a:endParaRPr>
          </a:p>
          <a:p>
            <a:pPr marL="457200" indent="-355600">
              <a:spcBef>
                <a:spcPts val="600"/>
              </a:spcBef>
              <a:buClr>
                <a:srgbClr val="4BB5D9"/>
              </a:buClr>
              <a:buSzPts val="2000"/>
              <a:buFont typeface="Arial" panose="020B0604020202020204" pitchFamily="34" charset="0"/>
              <a:buChar char="•"/>
            </a:pPr>
            <a:r>
              <a:rPr lang="en-US" sz="2000" dirty="0" err="1">
                <a:solidFill>
                  <a:srgbClr val="607896"/>
                </a:solidFill>
                <a:latin typeface="Roboto Condensed"/>
                <a:ea typeface="Roboto Condensed"/>
                <a:cs typeface="Roboto Condensed"/>
                <a:sym typeface="Roboto Condensed"/>
              </a:rPr>
              <a:t>Trong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tương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lai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cùng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với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sự</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phát</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triển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ngày</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càng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tiến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bộ</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của</a:t>
            </a:r>
            <a:r>
              <a:rPr lang="en-US" sz="2000" dirty="0">
                <a:solidFill>
                  <a:srgbClr val="607896"/>
                </a:solidFill>
                <a:latin typeface="Roboto Condensed"/>
                <a:ea typeface="Roboto Condensed"/>
                <a:cs typeface="Roboto Condensed"/>
                <a:sym typeface="Roboto Condensed"/>
              </a:rPr>
              <a:t> AI </a:t>
            </a:r>
            <a:r>
              <a:rPr lang="en-US" sz="2000" dirty="0" err="1">
                <a:solidFill>
                  <a:srgbClr val="607896"/>
                </a:solidFill>
                <a:latin typeface="Roboto Condensed"/>
                <a:ea typeface="Roboto Condensed"/>
                <a:cs typeface="Roboto Condensed"/>
                <a:sym typeface="Roboto Condensed"/>
              </a:rPr>
              <a:t>thì</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công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nghệ</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nhận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diện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hình</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ảnh</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sẽ</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càng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được</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sữ</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dụng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rộng</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rãi</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phổ</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biến</a:t>
            </a:r>
            <a:r>
              <a:rPr lang="en-US" sz="2000" dirty="0">
                <a:solidFill>
                  <a:srgbClr val="607896"/>
                </a:solidFill>
                <a:latin typeface="Roboto Condensed"/>
                <a:ea typeface="Roboto Condensed"/>
                <a:cs typeface="Roboto Condensed"/>
                <a:sym typeface="Roboto Condensed"/>
              </a:rPr>
              <a:t> </a:t>
            </a:r>
            <a:r>
              <a:rPr lang="en-US" sz="2000" dirty="0" err="1">
                <a:solidFill>
                  <a:srgbClr val="607896"/>
                </a:solidFill>
                <a:latin typeface="Roboto Condensed"/>
                <a:ea typeface="Roboto Condensed"/>
                <a:cs typeface="Roboto Condensed"/>
                <a:sym typeface="Roboto Condensed"/>
              </a:rPr>
              <a:t>hơn</a:t>
            </a:r>
            <a:r>
              <a:rPr lang="en-US" dirty="0" smtClean="0"/>
              <a:t>. </a:t>
            </a:r>
            <a:endParaRPr lang="en-US" dirty="0"/>
          </a:p>
        </p:txBody>
      </p:sp>
    </p:spTree>
    <p:extLst>
      <p:ext uri="{BB962C8B-B14F-4D97-AF65-F5344CB8AC3E}">
        <p14:creationId xmlns:p14="http://schemas.microsoft.com/office/powerpoint/2010/main" val="76802298"/>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8"/>
          <p:cNvSpPr txBox="1">
            <a:spLocks noGrp="1"/>
          </p:cNvSpPr>
          <p:nvPr>
            <p:ph type="ctrTitle" idx="4294967295"/>
          </p:nvPr>
        </p:nvSpPr>
        <p:spPr>
          <a:xfrm>
            <a:off x="435962" y="2311943"/>
            <a:ext cx="4583509" cy="217232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dirty="0" smtClean="0">
                <a:solidFill>
                  <a:srgbClr val="81D1EC"/>
                </a:solidFill>
                <a:latin typeface="Roboto Condensed" panose="020B0604020202020204" charset="0"/>
                <a:ea typeface="Roboto Condensed" panose="020B0604020202020204" charset="0"/>
              </a:rPr>
              <a:t>TÀI LIỆU THAM KHẢO</a:t>
            </a:r>
            <a:endParaRPr sz="6000" dirty="0">
              <a:solidFill>
                <a:srgbClr val="81D1EC"/>
              </a:solidFill>
              <a:latin typeface="Roboto Condensed" panose="020B0604020202020204" charset="0"/>
              <a:ea typeface="Roboto Condensed" panose="020B0604020202020204" charset="0"/>
            </a:endParaRPr>
          </a:p>
        </p:txBody>
      </p:sp>
      <p:sp>
        <p:nvSpPr>
          <p:cNvPr id="211" name="Google Shape;211;p18"/>
          <p:cNvSpPr/>
          <p:nvPr/>
        </p:nvSpPr>
        <p:spPr>
          <a:xfrm>
            <a:off x="6967695" y="2615556"/>
            <a:ext cx="282133" cy="26939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8"/>
          <p:cNvGrpSpPr/>
          <p:nvPr/>
        </p:nvGrpSpPr>
        <p:grpSpPr>
          <a:xfrm>
            <a:off x="6617589" y="1102938"/>
            <a:ext cx="1208686" cy="1209005"/>
            <a:chOff x="6654650" y="3665275"/>
            <a:chExt cx="409100" cy="409125"/>
          </a:xfrm>
        </p:grpSpPr>
        <p:sp>
          <p:nvSpPr>
            <p:cNvPr id="213" name="Google Shape;213;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8"/>
          <p:cNvGrpSpPr/>
          <p:nvPr/>
        </p:nvGrpSpPr>
        <p:grpSpPr>
          <a:xfrm rot="1057032">
            <a:off x="5452676" y="2053161"/>
            <a:ext cx="798554" cy="798615"/>
            <a:chOff x="570875" y="4322250"/>
            <a:chExt cx="443300" cy="443325"/>
          </a:xfrm>
        </p:grpSpPr>
        <p:sp>
          <p:nvSpPr>
            <p:cNvPr id="216" name="Google Shape;216;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p:nvPr/>
        </p:nvSpPr>
        <p:spPr>
          <a:xfrm rot="2466689">
            <a:off x="5542277" y="1337125"/>
            <a:ext cx="392001" cy="37429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609379">
            <a:off x="6115543" y="1572618"/>
            <a:ext cx="282082" cy="2693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2925831">
            <a:off x="7825946" y="1785995"/>
            <a:ext cx="211251" cy="2017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rot="-1609195">
            <a:off x="6946829" y="434724"/>
            <a:ext cx="190312" cy="18171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42239064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3070834"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Tài liệu tham khảo</a:t>
            </a:r>
            <a:endParaRPr dirty="0">
              <a:latin typeface="Roboto Condensed" panose="020B0604020202020204" charset="0"/>
              <a:ea typeface="Roboto Condensed" panose="020B0604020202020204" charset="0"/>
            </a:endParaRPr>
          </a:p>
        </p:txBody>
      </p:sp>
      <p:sp>
        <p:nvSpPr>
          <p:cNvPr id="376" name="Google Shape;376;p36"/>
          <p:cNvSpPr txBox="1">
            <a:spLocks noGrp="1"/>
          </p:cNvSpPr>
          <p:nvPr>
            <p:ph type="body" idx="1"/>
          </p:nvPr>
        </p:nvSpPr>
        <p:spPr>
          <a:xfrm>
            <a:off x="408560" y="1074301"/>
            <a:ext cx="8255227" cy="2521200"/>
          </a:xfrm>
          <a:prstGeom prst="rect">
            <a:avLst/>
          </a:prstGeom>
        </p:spPr>
        <p:txBody>
          <a:bodyPr spcFirstLastPara="1" wrap="square" lIns="91425" tIns="91425" rIns="91425" bIns="91425" anchor="t" anchorCtr="0">
            <a:noAutofit/>
          </a:bodyPr>
          <a:lstStyle/>
          <a:p>
            <a:pPr marL="0" lvl="0" indent="0">
              <a:buNone/>
            </a:pPr>
            <a:r>
              <a:rPr lang="en-US" b="1" dirty="0" smtClean="0"/>
              <a:t>Deep </a:t>
            </a:r>
            <a:r>
              <a:rPr lang="en-US" b="1" dirty="0"/>
              <a:t>Residual Learning for Image </a:t>
            </a:r>
            <a:r>
              <a:rPr lang="en-US" b="1" dirty="0" smtClean="0"/>
              <a:t>Recognition </a:t>
            </a:r>
            <a:r>
              <a:rPr lang="en-US" dirty="0" smtClean="0"/>
              <a:t>- </a:t>
            </a:r>
            <a:r>
              <a:rPr lang="en-US" i="1" dirty="0" err="1"/>
              <a:t>Kaiming</a:t>
            </a:r>
            <a:r>
              <a:rPr lang="en-US" i="1" dirty="0"/>
              <a:t> He, </a:t>
            </a:r>
            <a:r>
              <a:rPr lang="en-US" i="1" dirty="0" err="1"/>
              <a:t>Xiangyu</a:t>
            </a:r>
            <a:r>
              <a:rPr lang="en-US" i="1" dirty="0"/>
              <a:t> Zhang, </a:t>
            </a:r>
            <a:r>
              <a:rPr lang="en-US" i="1" dirty="0" err="1"/>
              <a:t>Shaoqing</a:t>
            </a:r>
            <a:r>
              <a:rPr lang="en-US" i="1" dirty="0"/>
              <a:t> Ren, Jian Sun</a:t>
            </a:r>
            <a:r>
              <a:rPr lang="en-US" dirty="0"/>
              <a:t>; The IEEE Conference on Computer Vision and Pattern Recognition (CVPR), 2016, pp. </a:t>
            </a:r>
            <a:r>
              <a:rPr lang="en-US" dirty="0" smtClean="0"/>
              <a:t>770-778.</a:t>
            </a:r>
          </a:p>
          <a:p>
            <a:pPr marL="0" lvl="0" indent="0">
              <a:buNone/>
            </a:pPr>
            <a:r>
              <a:rPr lang="en-US" b="1" dirty="0" smtClean="0"/>
              <a:t>State </a:t>
            </a:r>
            <a:r>
              <a:rPr lang="en-US" b="1" dirty="0"/>
              <a:t>recognition scheme using feature vector and geometric area ratio </a:t>
            </a:r>
            <a:r>
              <a:rPr lang="en-US" b="1" dirty="0" smtClean="0"/>
              <a:t>techniques </a:t>
            </a:r>
            <a:r>
              <a:rPr lang="en-US" dirty="0"/>
              <a:t>- </a:t>
            </a:r>
            <a:r>
              <a:rPr lang="en-US" dirty="0" err="1"/>
              <a:t>MeiWangWen-YuanChenXiao</a:t>
            </a:r>
            <a:r>
              <a:rPr lang="en-US" dirty="0"/>
              <a:t> </a:t>
            </a:r>
            <a:r>
              <a:rPr lang="en-US" dirty="0" err="1" smtClean="0"/>
              <a:t>WeiWu</a:t>
            </a:r>
            <a:r>
              <a:rPr lang="en-US" dirty="0" smtClean="0"/>
              <a:t>.</a:t>
            </a:r>
          </a:p>
          <a:p>
            <a:pPr marL="0" lvl="0" indent="0">
              <a:buNone/>
            </a:pPr>
            <a:r>
              <a:rPr lang="en-US" b="1" dirty="0" smtClean="0"/>
              <a:t>Multilinear </a:t>
            </a:r>
            <a:r>
              <a:rPr lang="en-US" b="1" dirty="0"/>
              <a:t>image analysis for facial </a:t>
            </a:r>
            <a:r>
              <a:rPr lang="en-US" b="1" dirty="0" smtClean="0"/>
              <a:t>recognition</a:t>
            </a:r>
            <a:r>
              <a:rPr lang="en-US" dirty="0"/>
              <a:t> - M.A.O. </a:t>
            </a:r>
            <a:r>
              <a:rPr lang="en-US" dirty="0" err="1"/>
              <a:t>Vasilescu</a:t>
            </a:r>
            <a:r>
              <a:rPr lang="en-US" dirty="0"/>
              <a:t> ; D. </a:t>
            </a:r>
            <a:r>
              <a:rPr lang="en-US" dirty="0" err="1" smtClean="0"/>
              <a:t>Terzopoulos</a:t>
            </a:r>
            <a:r>
              <a:rPr lang="en-US" dirty="0" smtClean="0"/>
              <a:t>.</a:t>
            </a:r>
            <a:endParaRPr lang="en-US" b="1" dirty="0"/>
          </a:p>
        </p:txBody>
      </p:sp>
      <p:sp>
        <p:nvSpPr>
          <p:cNvPr id="377" name="Google Shape;377;p3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5"/>
          <p:cNvSpPr txBox="1">
            <a:spLocks noGrp="1"/>
          </p:cNvSpPr>
          <p:nvPr>
            <p:ph type="ctrTitle" idx="4294967295"/>
          </p:nvPr>
        </p:nvSpPr>
        <p:spPr>
          <a:xfrm>
            <a:off x="674490" y="1089497"/>
            <a:ext cx="8156644" cy="14313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smtClean="0">
                <a:solidFill>
                  <a:srgbClr val="FF9900"/>
                </a:solidFill>
              </a:rPr>
              <a:t>THANKS FOR WATCHING</a:t>
            </a:r>
            <a:endParaRPr sz="6000" dirty="0">
              <a:solidFill>
                <a:srgbClr val="FF9900"/>
              </a:solidFill>
            </a:endParaRPr>
          </a:p>
        </p:txBody>
      </p:sp>
      <p:sp>
        <p:nvSpPr>
          <p:cNvPr id="370" name="Google Shape;370;p35"/>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
        <p:nvSpPr>
          <p:cNvPr id="4" name="Google Shape;681;p39"/>
          <p:cNvSpPr txBox="1"/>
          <p:nvPr/>
        </p:nvSpPr>
        <p:spPr>
          <a:xfrm>
            <a:off x="3491073" y="2520819"/>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600" dirty="0">
                <a:solidFill>
                  <a:srgbClr val="FF9900"/>
                </a:solidFill>
              </a:rPr>
              <a:t>😉</a:t>
            </a:r>
            <a:endParaRPr sz="9600" dirty="0">
              <a:solidFill>
                <a:srgbClr val="FF9900"/>
              </a:solidFill>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4"/>
          <p:cNvSpPr txBox="1">
            <a:spLocks noGrp="1"/>
          </p:cNvSpPr>
          <p:nvPr>
            <p:ph type="ctrTitle" idx="4294967295"/>
          </p:nvPr>
        </p:nvSpPr>
        <p:spPr>
          <a:xfrm>
            <a:off x="574849" y="854022"/>
            <a:ext cx="3189755" cy="10422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smtClean="0">
                <a:solidFill>
                  <a:srgbClr val="FF9900"/>
                </a:solidFill>
                <a:latin typeface="Roboto Condensed" panose="020B0604020202020204" charset="0"/>
                <a:ea typeface="Roboto Condensed" panose="020B0604020202020204" charset="0"/>
              </a:rPr>
              <a:t>Nội dung</a:t>
            </a:r>
            <a:endParaRPr sz="6000" dirty="0">
              <a:solidFill>
                <a:srgbClr val="FF9900"/>
              </a:solidFill>
              <a:latin typeface="Roboto Condensed" panose="020B0604020202020204" charset="0"/>
              <a:ea typeface="Roboto Condensed" panose="020B0604020202020204" charset="0"/>
            </a:endParaRPr>
          </a:p>
        </p:txBody>
      </p:sp>
      <p:sp>
        <p:nvSpPr>
          <p:cNvPr id="182" name="Google Shape;182;p14"/>
          <p:cNvSpPr txBox="1">
            <a:spLocks noGrp="1"/>
          </p:cNvSpPr>
          <p:nvPr>
            <p:ph type="subTitle" idx="4294967295"/>
          </p:nvPr>
        </p:nvSpPr>
        <p:spPr>
          <a:xfrm>
            <a:off x="325878" y="1896238"/>
            <a:ext cx="4924200" cy="285044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800" b="1" dirty="0" smtClean="0">
                <a:solidFill>
                  <a:srgbClr val="3796BF"/>
                </a:solidFill>
              </a:rPr>
              <a:t>1.Giới </a:t>
            </a:r>
            <a:r>
              <a:rPr lang="en-US" sz="2800" b="1" dirty="0" err="1" smtClean="0">
                <a:solidFill>
                  <a:srgbClr val="3796BF"/>
                </a:solidFill>
              </a:rPr>
              <a:t>thiệu</a:t>
            </a:r>
            <a:r>
              <a:rPr lang="en-US" sz="2800" b="1" dirty="0" smtClean="0">
                <a:solidFill>
                  <a:srgbClr val="3796BF"/>
                </a:solidFill>
              </a:rPr>
              <a:t>.</a:t>
            </a:r>
          </a:p>
          <a:p>
            <a:pPr marL="0" lvl="0" indent="0" algn="l" rtl="0">
              <a:spcBef>
                <a:spcPts val="600"/>
              </a:spcBef>
              <a:spcAft>
                <a:spcPts val="0"/>
              </a:spcAft>
              <a:buNone/>
            </a:pPr>
            <a:r>
              <a:rPr lang="en-US" sz="2800" b="1" dirty="0">
                <a:solidFill>
                  <a:srgbClr val="3796BF"/>
                </a:solidFill>
              </a:rPr>
              <a:t>2</a:t>
            </a:r>
            <a:r>
              <a:rPr lang="en-US" sz="2800" b="1" dirty="0" smtClean="0">
                <a:solidFill>
                  <a:srgbClr val="3796BF"/>
                </a:solidFill>
              </a:rPr>
              <a:t>.Các </a:t>
            </a:r>
            <a:r>
              <a:rPr lang="en-US" sz="2800" b="1" dirty="0" err="1" smtClean="0">
                <a:solidFill>
                  <a:srgbClr val="3796BF"/>
                </a:solidFill>
              </a:rPr>
              <a:t>kĩ</a:t>
            </a:r>
            <a:r>
              <a:rPr lang="en-US" sz="2800" b="1" dirty="0" smtClean="0">
                <a:solidFill>
                  <a:srgbClr val="3796BF"/>
                </a:solidFill>
              </a:rPr>
              <a:t> </a:t>
            </a:r>
            <a:r>
              <a:rPr lang="en-US" sz="2800" b="1" dirty="0" err="1" smtClean="0">
                <a:solidFill>
                  <a:srgbClr val="3796BF"/>
                </a:solidFill>
              </a:rPr>
              <a:t>thuật</a:t>
            </a:r>
            <a:r>
              <a:rPr lang="en-US" sz="2800" b="1" dirty="0" smtClean="0">
                <a:solidFill>
                  <a:srgbClr val="3796BF"/>
                </a:solidFill>
              </a:rPr>
              <a:t> </a:t>
            </a:r>
            <a:r>
              <a:rPr lang="en-US" sz="2800" b="1" dirty="0" err="1" smtClean="0">
                <a:solidFill>
                  <a:srgbClr val="3796BF"/>
                </a:solidFill>
              </a:rPr>
              <a:t>xử</a:t>
            </a:r>
            <a:r>
              <a:rPr lang="en-US" sz="2800" b="1" dirty="0" smtClean="0">
                <a:solidFill>
                  <a:srgbClr val="3796BF"/>
                </a:solidFill>
              </a:rPr>
              <a:t> </a:t>
            </a:r>
            <a:r>
              <a:rPr lang="en-US" sz="2800" b="1" dirty="0" err="1" smtClean="0">
                <a:solidFill>
                  <a:srgbClr val="3796BF"/>
                </a:solidFill>
              </a:rPr>
              <a:t>lý</a:t>
            </a:r>
            <a:r>
              <a:rPr lang="en-US" sz="2800" b="1" dirty="0" smtClean="0">
                <a:solidFill>
                  <a:srgbClr val="3796BF"/>
                </a:solidFill>
              </a:rPr>
              <a:t> </a:t>
            </a:r>
            <a:r>
              <a:rPr lang="en-US" sz="2800" b="1" dirty="0" err="1" smtClean="0">
                <a:solidFill>
                  <a:srgbClr val="3796BF"/>
                </a:solidFill>
              </a:rPr>
              <a:t>chính</a:t>
            </a:r>
            <a:r>
              <a:rPr lang="en-US" sz="2800" b="1" dirty="0" smtClean="0">
                <a:solidFill>
                  <a:srgbClr val="3796BF"/>
                </a:solidFill>
              </a:rPr>
              <a:t>.</a:t>
            </a:r>
          </a:p>
          <a:p>
            <a:pPr marL="0" lvl="0" indent="0" algn="l" rtl="0">
              <a:spcBef>
                <a:spcPts val="600"/>
              </a:spcBef>
              <a:spcAft>
                <a:spcPts val="0"/>
              </a:spcAft>
              <a:buNone/>
            </a:pPr>
            <a:r>
              <a:rPr lang="en-US" sz="2800" b="1" dirty="0">
                <a:solidFill>
                  <a:srgbClr val="3796BF"/>
                </a:solidFill>
              </a:rPr>
              <a:t>3</a:t>
            </a:r>
            <a:r>
              <a:rPr lang="en-US" sz="2800" b="1" dirty="0" smtClean="0">
                <a:solidFill>
                  <a:srgbClr val="3796BF"/>
                </a:solidFill>
              </a:rPr>
              <a:t>.Sản </a:t>
            </a:r>
            <a:r>
              <a:rPr lang="en-US" sz="2800" b="1" dirty="0" err="1" smtClean="0">
                <a:solidFill>
                  <a:srgbClr val="3796BF"/>
                </a:solidFill>
              </a:rPr>
              <a:t>phẩm</a:t>
            </a:r>
            <a:r>
              <a:rPr lang="en-US" sz="2800" b="1" dirty="0" smtClean="0">
                <a:solidFill>
                  <a:srgbClr val="3796BF"/>
                </a:solidFill>
              </a:rPr>
              <a:t> </a:t>
            </a:r>
            <a:r>
              <a:rPr lang="en-US" sz="2800" b="1" dirty="0" err="1" smtClean="0">
                <a:solidFill>
                  <a:srgbClr val="3796BF"/>
                </a:solidFill>
              </a:rPr>
              <a:t>và</a:t>
            </a:r>
            <a:r>
              <a:rPr lang="en-US" sz="2800" b="1" dirty="0" smtClean="0">
                <a:solidFill>
                  <a:srgbClr val="3796BF"/>
                </a:solidFill>
              </a:rPr>
              <a:t> </a:t>
            </a:r>
            <a:r>
              <a:rPr lang="en-US" sz="2800" b="1" dirty="0" err="1" smtClean="0">
                <a:solidFill>
                  <a:srgbClr val="3796BF"/>
                </a:solidFill>
              </a:rPr>
              <a:t>kết</a:t>
            </a:r>
            <a:r>
              <a:rPr lang="en-US" sz="2800" b="1" dirty="0" smtClean="0">
                <a:solidFill>
                  <a:srgbClr val="3796BF"/>
                </a:solidFill>
              </a:rPr>
              <a:t> </a:t>
            </a:r>
            <a:r>
              <a:rPr lang="en-US" sz="2800" b="1" dirty="0" err="1" smtClean="0">
                <a:solidFill>
                  <a:srgbClr val="3796BF"/>
                </a:solidFill>
              </a:rPr>
              <a:t>luận</a:t>
            </a:r>
            <a:r>
              <a:rPr lang="en-US" sz="2800" b="1" dirty="0" smtClean="0">
                <a:solidFill>
                  <a:srgbClr val="3796BF"/>
                </a:solidFill>
              </a:rPr>
              <a:t>.</a:t>
            </a:r>
          </a:p>
          <a:p>
            <a:pPr marL="0" lvl="0" indent="0" algn="l" rtl="0">
              <a:spcBef>
                <a:spcPts val="600"/>
              </a:spcBef>
              <a:spcAft>
                <a:spcPts val="0"/>
              </a:spcAft>
              <a:buNone/>
            </a:pPr>
            <a:r>
              <a:rPr lang="en-US" sz="2800" b="1" dirty="0">
                <a:solidFill>
                  <a:srgbClr val="3796BF"/>
                </a:solidFill>
              </a:rPr>
              <a:t>4</a:t>
            </a:r>
            <a:r>
              <a:rPr lang="en-US" sz="2800" b="1" dirty="0" smtClean="0">
                <a:solidFill>
                  <a:srgbClr val="3796BF"/>
                </a:solidFill>
              </a:rPr>
              <a:t>.Tài </a:t>
            </a:r>
            <a:r>
              <a:rPr lang="en-US" sz="2800" b="1" dirty="0" err="1" smtClean="0">
                <a:solidFill>
                  <a:srgbClr val="3796BF"/>
                </a:solidFill>
              </a:rPr>
              <a:t>liệu</a:t>
            </a:r>
            <a:r>
              <a:rPr lang="en-US" sz="2800" b="1" dirty="0" smtClean="0">
                <a:solidFill>
                  <a:srgbClr val="3796BF"/>
                </a:solidFill>
              </a:rPr>
              <a:t> </a:t>
            </a:r>
            <a:r>
              <a:rPr lang="en-US" sz="2800" b="1" dirty="0" err="1" smtClean="0">
                <a:solidFill>
                  <a:srgbClr val="3796BF"/>
                </a:solidFill>
              </a:rPr>
              <a:t>tham</a:t>
            </a:r>
            <a:r>
              <a:rPr lang="en-US" sz="2800" b="1" dirty="0" smtClean="0">
                <a:solidFill>
                  <a:srgbClr val="3796BF"/>
                </a:solidFill>
              </a:rPr>
              <a:t> </a:t>
            </a:r>
            <a:r>
              <a:rPr lang="en-US" sz="2800" b="1" dirty="0" err="1" smtClean="0">
                <a:solidFill>
                  <a:srgbClr val="3796BF"/>
                </a:solidFill>
              </a:rPr>
              <a:t>khảo</a:t>
            </a:r>
            <a:r>
              <a:rPr lang="en-US" sz="2800" b="1" dirty="0" smtClean="0">
                <a:solidFill>
                  <a:srgbClr val="3796BF"/>
                </a:solidFill>
              </a:rPr>
              <a:t>.</a:t>
            </a:r>
          </a:p>
        </p:txBody>
      </p:sp>
      <p:pic>
        <p:nvPicPr>
          <p:cNvPr id="183" name="Google Shape;183;p14" descr="photo-1434030216411-0b793f4b4173.jpg"/>
          <p:cNvPicPr preferRelativeResize="0"/>
          <p:nvPr/>
        </p:nvPicPr>
        <p:blipFill rotWithShape="1">
          <a:blip r:embed="rId3">
            <a:alphaModFix/>
          </a:blip>
          <a:srcRect l="18591" r="15761"/>
          <a:stretch/>
        </p:blipFill>
        <p:spPr>
          <a:xfrm>
            <a:off x="5767475" y="0"/>
            <a:ext cx="3376525" cy="5143500"/>
          </a:xfrm>
          <a:prstGeom prst="rect">
            <a:avLst/>
          </a:prstGeom>
          <a:noFill/>
          <a:ln>
            <a:noFill/>
          </a:ln>
        </p:spPr>
      </p:pic>
      <p:sp>
        <p:nvSpPr>
          <p:cNvPr id="184" name="Google Shape;184;p14"/>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rgbClr val="FFFFFF"/>
                </a:solidFill>
              </a:rPr>
              <a:t>2</a:t>
            </a:fld>
            <a:endParaRPr>
              <a:solidFill>
                <a:srgbClr val="FFFFFF"/>
              </a:solidFill>
            </a:endParaRPr>
          </a:p>
        </p:txBody>
      </p:sp>
    </p:spTree>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8"/>
          <p:cNvSpPr txBox="1">
            <a:spLocks noGrp="1"/>
          </p:cNvSpPr>
          <p:nvPr>
            <p:ph type="ctrTitle" idx="4294967295"/>
          </p:nvPr>
        </p:nvSpPr>
        <p:spPr>
          <a:xfrm>
            <a:off x="685800" y="2726350"/>
            <a:ext cx="4061298"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8000" dirty="0" smtClean="0">
                <a:solidFill>
                  <a:srgbClr val="81D1EC"/>
                </a:solidFill>
                <a:latin typeface="Roboto Condensed" panose="020B0604020202020204" charset="0"/>
                <a:ea typeface="Roboto Condensed" panose="020B0604020202020204" charset="0"/>
              </a:rPr>
              <a:t>GIỚI THIỆU</a:t>
            </a:r>
            <a:endParaRPr sz="8000" dirty="0">
              <a:solidFill>
                <a:srgbClr val="81D1EC"/>
              </a:solidFill>
              <a:latin typeface="Roboto Condensed" panose="020B0604020202020204" charset="0"/>
              <a:ea typeface="Roboto Condensed" panose="020B0604020202020204" charset="0"/>
            </a:endParaRPr>
          </a:p>
        </p:txBody>
      </p:sp>
      <p:sp>
        <p:nvSpPr>
          <p:cNvPr id="210" name="Google Shape;210;p18"/>
          <p:cNvSpPr txBox="1">
            <a:spLocks noGrp="1"/>
          </p:cNvSpPr>
          <p:nvPr>
            <p:ph type="subTitle" idx="4294967295"/>
          </p:nvPr>
        </p:nvSpPr>
        <p:spPr>
          <a:xfrm>
            <a:off x="685800" y="3640152"/>
            <a:ext cx="5291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smtClean="0"/>
              <a:t>“CÔNG NGHỆ NHẬN DIỆN HÌNH ẢNH”</a:t>
            </a:r>
            <a:endParaRPr dirty="0"/>
          </a:p>
        </p:txBody>
      </p:sp>
      <p:sp>
        <p:nvSpPr>
          <p:cNvPr id="211" name="Google Shape;211;p18"/>
          <p:cNvSpPr/>
          <p:nvPr/>
        </p:nvSpPr>
        <p:spPr>
          <a:xfrm>
            <a:off x="5858742" y="2615556"/>
            <a:ext cx="282133" cy="26939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8"/>
          <p:cNvGrpSpPr/>
          <p:nvPr/>
        </p:nvGrpSpPr>
        <p:grpSpPr>
          <a:xfrm>
            <a:off x="5508636" y="1102938"/>
            <a:ext cx="1208686" cy="1209005"/>
            <a:chOff x="6654650" y="3665275"/>
            <a:chExt cx="409100" cy="409125"/>
          </a:xfrm>
        </p:grpSpPr>
        <p:sp>
          <p:nvSpPr>
            <p:cNvPr id="213" name="Google Shape;213;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8"/>
          <p:cNvGrpSpPr/>
          <p:nvPr/>
        </p:nvGrpSpPr>
        <p:grpSpPr>
          <a:xfrm rot="1057032">
            <a:off x="4343723" y="2053161"/>
            <a:ext cx="798554" cy="798615"/>
            <a:chOff x="570875" y="4322250"/>
            <a:chExt cx="443300" cy="443325"/>
          </a:xfrm>
        </p:grpSpPr>
        <p:sp>
          <p:nvSpPr>
            <p:cNvPr id="216" name="Google Shape;216;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p:nvPr/>
        </p:nvSpPr>
        <p:spPr>
          <a:xfrm rot="2466689">
            <a:off x="4433324" y="1337125"/>
            <a:ext cx="392001" cy="37429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609379">
            <a:off x="5006590" y="1572618"/>
            <a:ext cx="282082" cy="2693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2925831">
            <a:off x="6716993" y="1785995"/>
            <a:ext cx="211251" cy="2017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rot="-1609195">
            <a:off x="5837876" y="434724"/>
            <a:ext cx="190312" cy="18171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30" name="Google Shape;230;p19"/>
          <p:cNvSpPr txBox="1">
            <a:spLocks noGrp="1"/>
          </p:cNvSpPr>
          <p:nvPr>
            <p:ph type="title"/>
          </p:nvPr>
        </p:nvSpPr>
        <p:spPr>
          <a:xfrm>
            <a:off x="739595" y="1071904"/>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Nhận diện hình ảnh</a:t>
            </a:r>
            <a:endParaRPr dirty="0">
              <a:latin typeface="Roboto Condensed" panose="020B0604020202020204" charset="0"/>
              <a:ea typeface="Roboto Condensed" panose="020B0604020202020204" charset="0"/>
            </a:endParaRPr>
          </a:p>
        </p:txBody>
      </p:sp>
      <p:sp>
        <p:nvSpPr>
          <p:cNvPr id="231" name="Google Shape;231;p19"/>
          <p:cNvSpPr txBox="1">
            <a:spLocks noGrp="1"/>
          </p:cNvSpPr>
          <p:nvPr>
            <p:ph type="body" idx="2"/>
          </p:nvPr>
        </p:nvSpPr>
        <p:spPr>
          <a:xfrm>
            <a:off x="739595" y="1752604"/>
            <a:ext cx="2796000" cy="3064800"/>
          </a:xfrm>
          <a:prstGeom prst="rect">
            <a:avLst/>
          </a:prstGeom>
        </p:spPr>
        <p:txBody>
          <a:bodyPr spcFirstLastPara="1" wrap="square" lIns="91425" tIns="91425" rIns="91425" bIns="91425" anchor="t" anchorCtr="0">
            <a:noAutofit/>
          </a:bodyPr>
          <a:lstStyle/>
          <a:p>
            <a:pPr marL="0" lvl="0" indent="0">
              <a:buNone/>
            </a:pPr>
            <a:r>
              <a:rPr lang="vi-VN" dirty="0" err="1" smtClean="0"/>
              <a:t>Là</a:t>
            </a:r>
            <a:r>
              <a:rPr lang="vi-VN" dirty="0" smtClean="0"/>
              <a:t> </a:t>
            </a:r>
            <a:r>
              <a:rPr lang="vi-VN" dirty="0" err="1"/>
              <a:t>một</a:t>
            </a:r>
            <a:r>
              <a:rPr lang="vi-VN" dirty="0"/>
              <a:t> công </a:t>
            </a:r>
            <a:r>
              <a:rPr lang="vi-VN" dirty="0" err="1"/>
              <a:t>nghệ</a:t>
            </a:r>
            <a:r>
              <a:rPr lang="vi-VN" dirty="0"/>
              <a:t> </a:t>
            </a:r>
            <a:r>
              <a:rPr lang="vi-VN" dirty="0" err="1"/>
              <a:t>được</a:t>
            </a:r>
            <a:r>
              <a:rPr lang="vi-VN" dirty="0"/>
              <a:t> </a:t>
            </a:r>
            <a:r>
              <a:rPr lang="vi-VN" dirty="0" err="1"/>
              <a:t>ứng</a:t>
            </a:r>
            <a:r>
              <a:rPr lang="vi-VN" dirty="0"/>
              <a:t> </a:t>
            </a:r>
            <a:r>
              <a:rPr lang="vi-VN" dirty="0" err="1"/>
              <a:t>dụng</a:t>
            </a:r>
            <a:r>
              <a:rPr lang="vi-VN" dirty="0"/>
              <a:t> </a:t>
            </a:r>
            <a:r>
              <a:rPr lang="vi-VN" dirty="0" err="1"/>
              <a:t>rộng</a:t>
            </a:r>
            <a:r>
              <a:rPr lang="vi-VN" dirty="0"/>
              <a:t> </a:t>
            </a:r>
            <a:r>
              <a:rPr lang="vi-VN" dirty="0" err="1"/>
              <a:t>rãi</a:t>
            </a:r>
            <a:r>
              <a:rPr lang="vi-VN" dirty="0"/>
              <a:t> trong </a:t>
            </a:r>
            <a:r>
              <a:rPr lang="vi-VN" dirty="0" err="1"/>
              <a:t>đời</a:t>
            </a:r>
            <a:r>
              <a:rPr lang="vi-VN" dirty="0"/>
              <a:t> </a:t>
            </a:r>
            <a:r>
              <a:rPr lang="vi-VN" dirty="0" err="1"/>
              <a:t>sống</a:t>
            </a:r>
            <a:r>
              <a:rPr lang="vi-VN" dirty="0"/>
              <a:t> </a:t>
            </a:r>
            <a:r>
              <a:rPr lang="vi-VN" dirty="0" err="1"/>
              <a:t>hằng</a:t>
            </a:r>
            <a:r>
              <a:rPr lang="vi-VN" dirty="0"/>
              <a:t> </a:t>
            </a:r>
            <a:r>
              <a:rPr lang="vi-VN" dirty="0" err="1"/>
              <a:t>ngày</a:t>
            </a:r>
            <a:r>
              <a:rPr lang="vi-VN" dirty="0"/>
              <a:t> </a:t>
            </a:r>
            <a:r>
              <a:rPr lang="vi-VN" dirty="0" err="1"/>
              <a:t>của</a:t>
            </a:r>
            <a:r>
              <a:rPr lang="vi-VN" dirty="0"/>
              <a:t> con </a:t>
            </a:r>
            <a:r>
              <a:rPr lang="vi-VN" dirty="0" err="1"/>
              <a:t>người</a:t>
            </a:r>
            <a:r>
              <a:rPr lang="vi-VN" dirty="0"/>
              <a:t> như </a:t>
            </a:r>
            <a:r>
              <a:rPr lang="vi-VN" dirty="0" err="1"/>
              <a:t>các</a:t>
            </a:r>
            <a:r>
              <a:rPr lang="vi-VN" dirty="0"/>
              <a:t> </a:t>
            </a:r>
            <a:r>
              <a:rPr lang="vi-VN" dirty="0" err="1"/>
              <a:t>hệ</a:t>
            </a:r>
            <a:r>
              <a:rPr lang="vi-VN" dirty="0"/>
              <a:t> </a:t>
            </a:r>
            <a:r>
              <a:rPr lang="vi-VN" dirty="0" err="1"/>
              <a:t>thống</a:t>
            </a:r>
            <a:r>
              <a:rPr lang="vi-VN" dirty="0"/>
              <a:t> </a:t>
            </a:r>
            <a:r>
              <a:rPr lang="vi-VN" dirty="0" err="1"/>
              <a:t>giám</a:t>
            </a:r>
            <a:r>
              <a:rPr lang="vi-VN" dirty="0"/>
              <a:t> </a:t>
            </a:r>
            <a:r>
              <a:rPr lang="vi-VN" dirty="0" err="1"/>
              <a:t>sát</a:t>
            </a:r>
            <a:r>
              <a:rPr lang="vi-VN" dirty="0"/>
              <a:t>, </a:t>
            </a:r>
            <a:r>
              <a:rPr lang="vi-VN" dirty="0" err="1"/>
              <a:t>quản</a:t>
            </a:r>
            <a:r>
              <a:rPr lang="vi-VN" dirty="0"/>
              <a:t> </a:t>
            </a:r>
            <a:r>
              <a:rPr lang="vi-VN" dirty="0" err="1"/>
              <a:t>lý</a:t>
            </a:r>
            <a:r>
              <a:rPr lang="vi-VN" dirty="0"/>
              <a:t> </a:t>
            </a:r>
            <a:r>
              <a:rPr lang="vi-VN" dirty="0" err="1"/>
              <a:t>vào</a:t>
            </a:r>
            <a:r>
              <a:rPr lang="vi-VN" dirty="0"/>
              <a:t> ra, </a:t>
            </a:r>
            <a:r>
              <a:rPr lang="vi-VN" dirty="0" err="1"/>
              <a:t>tìm</a:t>
            </a:r>
            <a:r>
              <a:rPr lang="vi-VN" dirty="0"/>
              <a:t> </a:t>
            </a:r>
            <a:r>
              <a:rPr lang="vi-VN" dirty="0" err="1"/>
              <a:t>kiếm</a:t>
            </a:r>
            <a:r>
              <a:rPr lang="vi-VN" dirty="0"/>
              <a:t> thông tin </a:t>
            </a:r>
            <a:r>
              <a:rPr lang="vi-VN" dirty="0" err="1"/>
              <a:t>người</a:t>
            </a:r>
            <a:r>
              <a:rPr lang="vi-VN" dirty="0"/>
              <a:t> </a:t>
            </a:r>
            <a:r>
              <a:rPr lang="vi-VN" dirty="0" smtClean="0"/>
              <a:t>n</a:t>
            </a:r>
            <a:r>
              <a:rPr lang="en-US" dirty="0" smtClean="0"/>
              <a:t>ổ</a:t>
            </a:r>
            <a:r>
              <a:rPr lang="vi-VN" dirty="0" smtClean="0"/>
              <a:t>i </a:t>
            </a:r>
            <a:r>
              <a:rPr lang="vi-VN" dirty="0" err="1"/>
              <a:t>tiếng</a:t>
            </a:r>
            <a:r>
              <a:rPr lang="vi-VN" dirty="0"/>
              <a:t>,…</a:t>
            </a:r>
            <a:endParaRPr dirty="0"/>
          </a:p>
        </p:txBody>
      </p:sp>
      <p:sp>
        <p:nvSpPr>
          <p:cNvPr id="232" name="Google Shape;232;p19"/>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1026"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7719" y="1536036"/>
            <a:ext cx="3669691" cy="2446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583216"/>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
        <p:nvSpPr>
          <p:cNvPr id="8" name="TextBox 7"/>
          <p:cNvSpPr txBox="1"/>
          <p:nvPr/>
        </p:nvSpPr>
        <p:spPr>
          <a:xfrm>
            <a:off x="787940" y="992221"/>
            <a:ext cx="7354111" cy="646331"/>
          </a:xfrm>
          <a:prstGeom prst="rect">
            <a:avLst/>
          </a:prstGeom>
          <a:noFill/>
        </p:spPr>
        <p:txBody>
          <a:bodyPr wrap="square" rtlCol="0">
            <a:spAutoFit/>
          </a:bodyPr>
          <a:lstStyle/>
          <a:p>
            <a:r>
              <a:rPr lang="en-US" sz="1800" dirty="0" err="1">
                <a:solidFill>
                  <a:srgbClr val="607896"/>
                </a:solidFill>
                <a:latin typeface="Roboto Condensed"/>
                <a:ea typeface="Roboto Condensed"/>
                <a:cs typeface="Roboto Condensed"/>
                <a:sym typeface="Roboto Condensed"/>
              </a:rPr>
              <a:t>Công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nghệ</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nhận</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dạng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hình</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ảnh</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có</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tiềm</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năng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lớn</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trong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việc</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áp</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dụng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rộng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rãi</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trong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các</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ngành</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công</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nghiệp</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khác</a:t>
            </a:r>
            <a:r>
              <a:rPr lang="en-US" sz="1800" dirty="0">
                <a:solidFill>
                  <a:srgbClr val="607896"/>
                </a:solidFill>
                <a:latin typeface="Roboto Condensed"/>
                <a:ea typeface="Roboto Condensed"/>
                <a:cs typeface="Roboto Condensed"/>
                <a:sym typeface="Roboto Condensed"/>
              </a:rPr>
              <a:t> </a:t>
            </a:r>
            <a:r>
              <a:rPr lang="en-US" sz="1800" dirty="0" err="1">
                <a:solidFill>
                  <a:srgbClr val="607896"/>
                </a:solidFill>
                <a:latin typeface="Roboto Condensed"/>
                <a:ea typeface="Roboto Condensed"/>
                <a:cs typeface="Roboto Condensed"/>
                <a:sym typeface="Roboto Condensed"/>
              </a:rPr>
              <a:t>nhau</a:t>
            </a:r>
            <a:endParaRPr lang="en-US" sz="1800" dirty="0">
              <a:solidFill>
                <a:srgbClr val="607896"/>
              </a:solidFill>
              <a:latin typeface="Roboto Condensed"/>
              <a:ea typeface="Roboto Condensed"/>
              <a:cs typeface="Roboto Condensed"/>
              <a:sym typeface="Roboto Condensed"/>
            </a:endParaRPr>
          </a:p>
        </p:txBody>
      </p:sp>
      <p:sp>
        <p:nvSpPr>
          <p:cNvPr id="10" name="TextBox 9"/>
          <p:cNvSpPr txBox="1"/>
          <p:nvPr/>
        </p:nvSpPr>
        <p:spPr>
          <a:xfrm>
            <a:off x="787940" y="1896894"/>
            <a:ext cx="7042826" cy="861774"/>
          </a:xfrm>
          <a:prstGeom prst="rect">
            <a:avLst/>
          </a:prstGeom>
          <a:noFill/>
        </p:spPr>
        <p:txBody>
          <a:bodyPr wrap="square" rtlCol="0">
            <a:spAutoFit/>
          </a:bodyPr>
          <a:lstStyle/>
          <a:p>
            <a:r>
              <a:rPr lang="vi-VN" sz="1800" dirty="0">
                <a:solidFill>
                  <a:srgbClr val="607896"/>
                </a:solidFill>
                <a:latin typeface="Roboto Condensed"/>
                <a:ea typeface="Roboto Condensed"/>
                <a:cs typeface="Roboto Condensed"/>
                <a:sym typeface="Roboto Condensed"/>
              </a:rPr>
              <a:t>Các công ty lớn như </a:t>
            </a:r>
            <a:r>
              <a:rPr lang="en-US" sz="1800" dirty="0">
                <a:solidFill>
                  <a:srgbClr val="607896"/>
                </a:solidFill>
                <a:latin typeface="Roboto Condensed"/>
                <a:ea typeface="Roboto Condensed"/>
                <a:cs typeface="Roboto Condensed"/>
                <a:sym typeface="Roboto Condensed"/>
              </a:rPr>
              <a:t>Facebook, </a:t>
            </a:r>
            <a:r>
              <a:rPr lang="vi-VN" sz="1800" dirty="0">
                <a:solidFill>
                  <a:srgbClr val="607896"/>
                </a:solidFill>
                <a:latin typeface="Roboto Condensed"/>
                <a:ea typeface="Roboto Condensed"/>
                <a:cs typeface="Roboto Condensed"/>
                <a:sym typeface="Roboto Condensed"/>
              </a:rPr>
              <a:t>Tesla, Google, Uber, Adobe Systems vv cũng sử dụng công nghệ nhận dạng hình ảnh.</a:t>
            </a:r>
          </a:p>
          <a:p>
            <a:endParaRPr lang="en-US" dirty="0"/>
          </a:p>
        </p:txBody>
      </p:sp>
      <p:sp>
        <p:nvSpPr>
          <p:cNvPr id="11" name="TextBox 10"/>
          <p:cNvSpPr txBox="1"/>
          <p:nvPr/>
        </p:nvSpPr>
        <p:spPr>
          <a:xfrm>
            <a:off x="787940" y="3017010"/>
            <a:ext cx="7120647" cy="646331"/>
          </a:xfrm>
          <a:prstGeom prst="rect">
            <a:avLst/>
          </a:prstGeom>
          <a:noFill/>
        </p:spPr>
        <p:txBody>
          <a:bodyPr wrap="square" rtlCol="0">
            <a:spAutoFit/>
          </a:bodyPr>
          <a:lstStyle/>
          <a:p>
            <a:r>
              <a:rPr lang="vi-VN" sz="1800" dirty="0">
                <a:solidFill>
                  <a:srgbClr val="607896"/>
                </a:solidFill>
                <a:latin typeface="Roboto Condensed"/>
                <a:ea typeface="Roboto Condensed"/>
                <a:cs typeface="Roboto Condensed"/>
              </a:rPr>
              <a:t>Các nhà nghiên cứu dự đoán rằng thị trường toàn cầu của công nhận dạng hình ảnh sẽ đạt 38,92 tỷ USD vào năm 2021.</a:t>
            </a:r>
            <a:endParaRPr lang="en-US" sz="1800" dirty="0">
              <a:solidFill>
                <a:srgbClr val="607896"/>
              </a:solidFill>
              <a:latin typeface="Roboto Condensed"/>
              <a:ea typeface="Roboto Condensed"/>
              <a:cs typeface="Roboto Condensed"/>
            </a:endParaRPr>
          </a:p>
        </p:txBody>
      </p:sp>
    </p:spTree>
    <p:extLst>
      <p:ext uri="{BB962C8B-B14F-4D97-AF65-F5344CB8AC3E}">
        <p14:creationId xmlns:p14="http://schemas.microsoft.com/office/powerpoint/2010/main" val="39018629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7" name="Google Shape;247;p21"/>
          <p:cNvSpPr txBox="1">
            <a:spLocks noGrp="1"/>
          </p:cNvSpPr>
          <p:nvPr>
            <p:ph type="body" idx="1"/>
          </p:nvPr>
        </p:nvSpPr>
        <p:spPr>
          <a:xfrm>
            <a:off x="321013" y="1577708"/>
            <a:ext cx="4669276" cy="1778335"/>
          </a:xfrm>
          <a:prstGeom prst="rect">
            <a:avLst/>
          </a:prstGeom>
        </p:spPr>
        <p:txBody>
          <a:bodyPr spcFirstLastPara="1" wrap="square" lIns="91425" tIns="91425" rIns="91425" bIns="91425" anchor="t" anchorCtr="0">
            <a:noAutofit/>
          </a:bodyPr>
          <a:lstStyle/>
          <a:p>
            <a:pPr marL="342900" indent="-342900"/>
            <a:r>
              <a:rPr lang="vi-VN" dirty="0"/>
              <a:t>Nhận dạng hình ảnh hoặc tầm nhìn máy tính là một kỹ thuật đề cập đến việc tìm kiếm các cách để tự động hóa tất cả công việc mà một hệ thống thị giác của con người có thể </a:t>
            </a:r>
            <a:r>
              <a:rPr lang="vi-VN" dirty="0" smtClean="0"/>
              <a:t>làm.</a:t>
            </a:r>
            <a:endParaRPr lang="vi-VN" dirty="0"/>
          </a:p>
          <a:p>
            <a:pPr marL="342900" indent="-342900"/>
            <a:endParaRPr lang="en-US" dirty="0"/>
          </a:p>
        </p:txBody>
      </p:sp>
      <p:sp>
        <p:nvSpPr>
          <p:cNvPr id="249" name="Google Shape;249;p21"/>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8382" y="0"/>
            <a:ext cx="4085618" cy="5143500"/>
          </a:xfrm>
          <a:prstGeom prst="rect">
            <a:avLst/>
          </a:prstGeom>
        </p:spPr>
      </p:pic>
    </p:spTree>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30" name="Google Shape;230;p19"/>
          <p:cNvSpPr txBox="1">
            <a:spLocks noGrp="1"/>
          </p:cNvSpPr>
          <p:nvPr>
            <p:ph type="title"/>
          </p:nvPr>
        </p:nvSpPr>
        <p:spPr>
          <a:xfrm>
            <a:off x="2587851"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Cách sử dụng hình ảnh:</a:t>
            </a:r>
            <a:endParaRPr dirty="0">
              <a:latin typeface="Roboto Condensed" panose="020B0604020202020204" charset="0"/>
              <a:ea typeface="Roboto Condensed" panose="020B0604020202020204" charset="0"/>
            </a:endParaRPr>
          </a:p>
        </p:txBody>
      </p:sp>
      <p:sp>
        <p:nvSpPr>
          <p:cNvPr id="231" name="Google Shape;231;p19"/>
          <p:cNvSpPr txBox="1">
            <a:spLocks noGrp="1"/>
          </p:cNvSpPr>
          <p:nvPr>
            <p:ph type="body" idx="2"/>
          </p:nvPr>
        </p:nvSpPr>
        <p:spPr>
          <a:xfrm>
            <a:off x="408855" y="1091124"/>
            <a:ext cx="4357991" cy="3064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vi-VN" dirty="0" err="1"/>
              <a:t>Nhận</a:t>
            </a:r>
            <a:r>
              <a:rPr lang="vi-VN" dirty="0"/>
              <a:t> </a:t>
            </a:r>
            <a:r>
              <a:rPr lang="vi-VN" dirty="0" err="1"/>
              <a:t>dạng</a:t>
            </a:r>
            <a:r>
              <a:rPr lang="vi-VN" dirty="0"/>
              <a:t> </a:t>
            </a:r>
            <a:r>
              <a:rPr lang="vi-VN" dirty="0" err="1"/>
              <a:t>đối</a:t>
            </a:r>
            <a:r>
              <a:rPr lang="vi-VN" dirty="0"/>
              <a:t> </a:t>
            </a:r>
            <a:r>
              <a:rPr lang="vi-VN" dirty="0" err="1"/>
              <a:t>tượng</a:t>
            </a:r>
            <a:endParaRPr lang="vi-VN" dirty="0"/>
          </a:p>
          <a:p>
            <a:pPr>
              <a:buFont typeface="Arial" panose="020B0604020202020204" pitchFamily="34" charset="0"/>
              <a:buChar char="•"/>
            </a:pPr>
            <a:r>
              <a:rPr lang="vi-VN" dirty="0" err="1"/>
              <a:t>Nhận</a:t>
            </a:r>
            <a:r>
              <a:rPr lang="vi-VN" dirty="0"/>
              <a:t> </a:t>
            </a:r>
            <a:r>
              <a:rPr lang="vi-VN" dirty="0" err="1"/>
              <a:t>dạng</a:t>
            </a:r>
            <a:r>
              <a:rPr lang="vi-VN" dirty="0"/>
              <a:t> </a:t>
            </a:r>
            <a:r>
              <a:rPr lang="vi-VN" dirty="0" err="1"/>
              <a:t>mẫu</a:t>
            </a:r>
            <a:endParaRPr lang="vi-VN" dirty="0"/>
          </a:p>
          <a:p>
            <a:pPr>
              <a:buFont typeface="Arial" panose="020B0604020202020204" pitchFamily="34" charset="0"/>
              <a:buChar char="•"/>
            </a:pPr>
            <a:r>
              <a:rPr lang="vi-VN" dirty="0" err="1"/>
              <a:t>Định</a:t>
            </a:r>
            <a:r>
              <a:rPr lang="vi-VN" dirty="0"/>
              <a:t> </a:t>
            </a:r>
            <a:r>
              <a:rPr lang="vi-VN" dirty="0" err="1"/>
              <a:t>vị</a:t>
            </a:r>
            <a:r>
              <a:rPr lang="vi-VN" dirty="0"/>
              <a:t> </a:t>
            </a:r>
            <a:r>
              <a:rPr lang="vi-VN" dirty="0" err="1"/>
              <a:t>các</a:t>
            </a:r>
            <a:r>
              <a:rPr lang="vi-VN" dirty="0"/>
              <a:t> </a:t>
            </a:r>
            <a:r>
              <a:rPr lang="vi-VN" dirty="0" err="1"/>
              <a:t>bản</a:t>
            </a:r>
            <a:r>
              <a:rPr lang="vi-VN" dirty="0"/>
              <a:t> sao (</a:t>
            </a:r>
            <a:r>
              <a:rPr lang="vi-VN" dirty="0" err="1"/>
              <a:t>chính</a:t>
            </a:r>
            <a:r>
              <a:rPr lang="vi-VN" dirty="0"/>
              <a:t> </a:t>
            </a:r>
            <a:r>
              <a:rPr lang="vi-VN" dirty="0" err="1"/>
              <a:t>xác</a:t>
            </a:r>
            <a:r>
              <a:rPr lang="vi-VN" dirty="0"/>
              <a:t> </a:t>
            </a:r>
            <a:r>
              <a:rPr lang="vi-VN" dirty="0" err="1"/>
              <a:t>hoặc</a:t>
            </a:r>
            <a:r>
              <a:rPr lang="vi-VN" dirty="0"/>
              <a:t> </a:t>
            </a:r>
            <a:r>
              <a:rPr lang="vi-VN" dirty="0" err="1"/>
              <a:t>một</a:t>
            </a:r>
            <a:r>
              <a:rPr lang="vi-VN" dirty="0"/>
              <a:t> </a:t>
            </a:r>
            <a:r>
              <a:rPr lang="vi-VN" dirty="0" err="1"/>
              <a:t>phần</a:t>
            </a:r>
            <a:r>
              <a:rPr lang="vi-VN" dirty="0"/>
              <a:t>)</a:t>
            </a:r>
          </a:p>
          <a:p>
            <a:pPr>
              <a:buFont typeface="Arial" panose="020B0604020202020204" pitchFamily="34" charset="0"/>
              <a:buChar char="•"/>
            </a:pPr>
            <a:r>
              <a:rPr lang="vi-VN" dirty="0" err="1"/>
              <a:t>Tìm</a:t>
            </a:r>
            <a:r>
              <a:rPr lang="vi-VN" dirty="0"/>
              <a:t> </a:t>
            </a:r>
            <a:r>
              <a:rPr lang="vi-VN" dirty="0" err="1"/>
              <a:t>kiếm</a:t>
            </a:r>
            <a:r>
              <a:rPr lang="vi-VN" dirty="0"/>
              <a:t> </a:t>
            </a:r>
            <a:r>
              <a:rPr lang="vi-VN" dirty="0" err="1"/>
              <a:t>hình</a:t>
            </a:r>
            <a:r>
              <a:rPr lang="vi-VN" dirty="0"/>
              <a:t> </a:t>
            </a:r>
            <a:r>
              <a:rPr lang="vi-VN" dirty="0" err="1"/>
              <a:t>ảnh</a:t>
            </a:r>
            <a:r>
              <a:rPr lang="vi-VN" dirty="0"/>
              <a:t> theo phân </a:t>
            </a:r>
            <a:r>
              <a:rPr lang="vi-VN" dirty="0" err="1"/>
              <a:t>đoạn</a:t>
            </a:r>
            <a:endParaRPr lang="vi-VN" dirty="0"/>
          </a:p>
          <a:p>
            <a:pPr>
              <a:buFont typeface="Arial" panose="020B0604020202020204" pitchFamily="34" charset="0"/>
              <a:buChar char="•"/>
            </a:pPr>
            <a:r>
              <a:rPr lang="vi-VN" dirty="0" err="1"/>
              <a:t>Xử</a:t>
            </a:r>
            <a:r>
              <a:rPr lang="vi-VN" dirty="0"/>
              <a:t> </a:t>
            </a:r>
            <a:r>
              <a:rPr lang="vi-VN" dirty="0" err="1"/>
              <a:t>lý</a:t>
            </a:r>
            <a:r>
              <a:rPr lang="vi-VN" dirty="0"/>
              <a:t> </a:t>
            </a:r>
            <a:r>
              <a:rPr lang="vi-VN" dirty="0" err="1"/>
              <a:t>hình</a:t>
            </a:r>
            <a:r>
              <a:rPr lang="vi-VN" dirty="0"/>
              <a:t> </a:t>
            </a:r>
            <a:r>
              <a:rPr lang="vi-VN" dirty="0" err="1"/>
              <a:t>ảnh</a:t>
            </a:r>
            <a:r>
              <a:rPr lang="vi-VN" dirty="0"/>
              <a:t> (</a:t>
            </a:r>
            <a:r>
              <a:rPr lang="vi-VN" dirty="0" err="1"/>
              <a:t>Retouch</a:t>
            </a:r>
            <a:r>
              <a:rPr lang="vi-VN" dirty="0"/>
              <a:t>,...)</a:t>
            </a:r>
          </a:p>
          <a:p>
            <a:pPr>
              <a:buFont typeface="Arial" panose="020B0604020202020204" pitchFamily="34" charset="0"/>
              <a:buChar char="•"/>
            </a:pPr>
            <a:r>
              <a:rPr lang="vi-VN" dirty="0" err="1"/>
              <a:t>Cải</a:t>
            </a:r>
            <a:r>
              <a:rPr lang="vi-VN" dirty="0"/>
              <a:t> </a:t>
            </a:r>
            <a:r>
              <a:rPr lang="vi-VN" dirty="0" err="1"/>
              <a:t>thiện</a:t>
            </a:r>
            <a:r>
              <a:rPr lang="vi-VN" dirty="0"/>
              <a:t> </a:t>
            </a:r>
            <a:r>
              <a:rPr lang="vi-VN" dirty="0" err="1"/>
              <a:t>ứng</a:t>
            </a:r>
            <a:r>
              <a:rPr lang="vi-VN" dirty="0"/>
              <a:t> </a:t>
            </a:r>
            <a:r>
              <a:rPr lang="vi-VN" dirty="0" err="1"/>
              <a:t>dụng</a:t>
            </a:r>
            <a:r>
              <a:rPr lang="vi-VN" dirty="0"/>
              <a:t> di </a:t>
            </a:r>
            <a:r>
              <a:rPr lang="vi-VN" dirty="0" err="1"/>
              <a:t>động</a:t>
            </a:r>
            <a:r>
              <a:rPr lang="vi-VN" dirty="0"/>
              <a:t> UX</a:t>
            </a:r>
          </a:p>
          <a:p>
            <a:pPr>
              <a:buFont typeface="Arial" panose="020B0604020202020204" pitchFamily="34" charset="0"/>
              <a:buChar char="•"/>
            </a:pPr>
            <a:r>
              <a:rPr lang="en-US" dirty="0" err="1"/>
              <a:t>v</a:t>
            </a:r>
            <a:r>
              <a:rPr lang="vi-VN" dirty="0" smtClean="0"/>
              <a:t>v</a:t>
            </a:r>
            <a:r>
              <a:rPr lang="en-US" dirty="0" smtClean="0"/>
              <a:t>,...</a:t>
            </a:r>
            <a:endParaRPr lang="vi-VN" dirty="0"/>
          </a:p>
        </p:txBody>
      </p:sp>
      <p:sp>
        <p:nvSpPr>
          <p:cNvPr id="232" name="Google Shape;232;p19"/>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2" name="Hộp Văn bản 1"/>
          <p:cNvSpPr txBox="1"/>
          <p:nvPr/>
        </p:nvSpPr>
        <p:spPr>
          <a:xfrm>
            <a:off x="593386" y="4000623"/>
            <a:ext cx="8161507" cy="830997"/>
          </a:xfrm>
          <a:prstGeom prst="rect">
            <a:avLst/>
          </a:prstGeom>
          <a:solidFill>
            <a:schemeClr val="bg1"/>
          </a:solidFill>
          <a:ln>
            <a:solidFill>
              <a:srgbClr val="00B0F0"/>
            </a:solidFill>
          </a:ln>
        </p:spPr>
        <p:txBody>
          <a:bodyPr wrap="square" rtlCol="0">
            <a:spAutoFit/>
          </a:bodyPr>
          <a:lstStyle/>
          <a:p>
            <a:r>
              <a:rPr lang="vi-VN" sz="1600" dirty="0" err="1">
                <a:solidFill>
                  <a:srgbClr val="0070C0"/>
                </a:solidFill>
              </a:rPr>
              <a:t>Tính</a:t>
            </a:r>
            <a:r>
              <a:rPr lang="vi-VN" sz="1600" dirty="0">
                <a:solidFill>
                  <a:srgbClr val="0070C0"/>
                </a:solidFill>
              </a:rPr>
              <a:t> </a:t>
            </a:r>
            <a:r>
              <a:rPr lang="vi-VN" sz="1600" dirty="0" err="1">
                <a:solidFill>
                  <a:srgbClr val="0070C0"/>
                </a:solidFill>
              </a:rPr>
              <a:t>ứng</a:t>
            </a:r>
            <a:r>
              <a:rPr lang="vi-VN" sz="1600" dirty="0">
                <a:solidFill>
                  <a:srgbClr val="0070C0"/>
                </a:solidFill>
              </a:rPr>
              <a:t> </a:t>
            </a:r>
            <a:r>
              <a:rPr lang="vi-VN" sz="1600" dirty="0" err="1">
                <a:solidFill>
                  <a:srgbClr val="0070C0"/>
                </a:solidFill>
              </a:rPr>
              <a:t>dụng</a:t>
            </a:r>
            <a:r>
              <a:rPr lang="vi-VN" sz="1600" dirty="0">
                <a:solidFill>
                  <a:srgbClr val="0070C0"/>
                </a:solidFill>
              </a:rPr>
              <a:t> </a:t>
            </a:r>
            <a:r>
              <a:rPr lang="vi-VN" sz="1600" dirty="0" err="1">
                <a:solidFill>
                  <a:srgbClr val="0070C0"/>
                </a:solidFill>
              </a:rPr>
              <a:t>của</a:t>
            </a:r>
            <a:r>
              <a:rPr lang="vi-VN" sz="1600" dirty="0">
                <a:solidFill>
                  <a:srgbClr val="0070C0"/>
                </a:solidFill>
              </a:rPr>
              <a:t> </a:t>
            </a:r>
            <a:r>
              <a:rPr lang="vi-VN" sz="1600" dirty="0" err="1">
                <a:solidFill>
                  <a:srgbClr val="0070C0"/>
                </a:solidFill>
              </a:rPr>
              <a:t>nó</a:t>
            </a:r>
            <a:r>
              <a:rPr lang="vi-VN" sz="1600" dirty="0">
                <a:solidFill>
                  <a:srgbClr val="0070C0"/>
                </a:solidFill>
              </a:rPr>
              <a:t> không </a:t>
            </a:r>
            <a:r>
              <a:rPr lang="vi-VN" sz="1600" dirty="0" err="1">
                <a:solidFill>
                  <a:srgbClr val="0070C0"/>
                </a:solidFill>
              </a:rPr>
              <a:t>giới</a:t>
            </a:r>
            <a:r>
              <a:rPr lang="vi-VN" sz="1600" dirty="0">
                <a:solidFill>
                  <a:srgbClr val="0070C0"/>
                </a:solidFill>
              </a:rPr>
              <a:t> </a:t>
            </a:r>
            <a:r>
              <a:rPr lang="vi-VN" sz="1600" dirty="0" err="1">
                <a:solidFill>
                  <a:srgbClr val="0070C0"/>
                </a:solidFill>
              </a:rPr>
              <a:t>hạn</a:t>
            </a:r>
            <a:r>
              <a:rPr lang="vi-VN" sz="1600" dirty="0">
                <a:solidFill>
                  <a:srgbClr val="0070C0"/>
                </a:solidFill>
              </a:rPr>
              <a:t>. </a:t>
            </a:r>
            <a:r>
              <a:rPr lang="vi-VN" sz="1600" dirty="0" err="1">
                <a:solidFill>
                  <a:srgbClr val="0070C0"/>
                </a:solidFill>
              </a:rPr>
              <a:t>Với</a:t>
            </a:r>
            <a:r>
              <a:rPr lang="vi-VN" sz="1600" dirty="0">
                <a:solidFill>
                  <a:srgbClr val="0070C0"/>
                </a:solidFill>
              </a:rPr>
              <a:t> </a:t>
            </a:r>
            <a:r>
              <a:rPr lang="vi-VN" sz="1600" dirty="0" err="1">
                <a:solidFill>
                  <a:srgbClr val="0070C0"/>
                </a:solidFill>
              </a:rPr>
              <a:t>những</a:t>
            </a:r>
            <a:r>
              <a:rPr lang="vi-VN" sz="1600" dirty="0">
                <a:solidFill>
                  <a:srgbClr val="0070C0"/>
                </a:solidFill>
              </a:rPr>
              <a:t> </a:t>
            </a:r>
            <a:r>
              <a:rPr lang="vi-VN" sz="1600" dirty="0" err="1">
                <a:solidFill>
                  <a:srgbClr val="0070C0"/>
                </a:solidFill>
              </a:rPr>
              <a:t>tiến</a:t>
            </a:r>
            <a:r>
              <a:rPr lang="vi-VN" sz="1600" dirty="0">
                <a:solidFill>
                  <a:srgbClr val="0070C0"/>
                </a:solidFill>
              </a:rPr>
              <a:t> </a:t>
            </a:r>
            <a:r>
              <a:rPr lang="vi-VN" sz="1600" dirty="0" err="1">
                <a:solidFill>
                  <a:srgbClr val="0070C0"/>
                </a:solidFill>
              </a:rPr>
              <a:t>bộ</a:t>
            </a:r>
            <a:r>
              <a:rPr lang="vi-VN" sz="1600" dirty="0">
                <a:solidFill>
                  <a:srgbClr val="0070C0"/>
                </a:solidFill>
              </a:rPr>
              <a:t> trong công </a:t>
            </a:r>
            <a:r>
              <a:rPr lang="vi-VN" sz="1600" dirty="0" err="1">
                <a:solidFill>
                  <a:srgbClr val="0070C0"/>
                </a:solidFill>
              </a:rPr>
              <a:t>nghệ</a:t>
            </a:r>
            <a:r>
              <a:rPr lang="vi-VN" sz="1600" dirty="0">
                <a:solidFill>
                  <a:srgbClr val="0070C0"/>
                </a:solidFill>
              </a:rPr>
              <a:t> </a:t>
            </a:r>
            <a:r>
              <a:rPr lang="vi-VN" sz="1600" dirty="0" err="1">
                <a:solidFill>
                  <a:srgbClr val="0070C0"/>
                </a:solidFill>
              </a:rPr>
              <a:t>mở</a:t>
            </a:r>
            <a:r>
              <a:rPr lang="vi-VN" sz="1600" dirty="0">
                <a:solidFill>
                  <a:srgbClr val="0070C0"/>
                </a:solidFill>
              </a:rPr>
              <a:t> ra </a:t>
            </a:r>
            <a:r>
              <a:rPr lang="vi-VN" sz="1600" dirty="0" err="1">
                <a:solidFill>
                  <a:srgbClr val="0070C0"/>
                </a:solidFill>
              </a:rPr>
              <a:t>nhiều</a:t>
            </a:r>
            <a:r>
              <a:rPr lang="vi-VN" sz="1600" dirty="0">
                <a:solidFill>
                  <a:srgbClr val="0070C0"/>
                </a:solidFill>
              </a:rPr>
              <a:t> cơ </a:t>
            </a:r>
            <a:r>
              <a:rPr lang="vi-VN" sz="1600" dirty="0" err="1">
                <a:solidFill>
                  <a:srgbClr val="0070C0"/>
                </a:solidFill>
              </a:rPr>
              <a:t>hội</a:t>
            </a:r>
            <a:r>
              <a:rPr lang="vi-VN" sz="1600" dirty="0">
                <a:solidFill>
                  <a:srgbClr val="0070C0"/>
                </a:solidFill>
              </a:rPr>
              <a:t> </a:t>
            </a:r>
            <a:r>
              <a:rPr lang="vi-VN" sz="1600" dirty="0" err="1">
                <a:solidFill>
                  <a:srgbClr val="0070C0"/>
                </a:solidFill>
              </a:rPr>
              <a:t>mới</a:t>
            </a:r>
            <a:r>
              <a:rPr lang="vi-VN" sz="1600" dirty="0">
                <a:solidFill>
                  <a:srgbClr val="0070C0"/>
                </a:solidFill>
              </a:rPr>
              <a:t> cho </a:t>
            </a:r>
            <a:r>
              <a:rPr lang="vi-VN" sz="1600" dirty="0" err="1">
                <a:solidFill>
                  <a:srgbClr val="0070C0"/>
                </a:solidFill>
              </a:rPr>
              <a:t>các</a:t>
            </a:r>
            <a:r>
              <a:rPr lang="vi-VN" sz="1600" dirty="0">
                <a:solidFill>
                  <a:srgbClr val="0070C0"/>
                </a:solidFill>
              </a:rPr>
              <a:t> doanh </a:t>
            </a:r>
            <a:r>
              <a:rPr lang="vi-VN" sz="1600" dirty="0" err="1">
                <a:solidFill>
                  <a:srgbClr val="0070C0"/>
                </a:solidFill>
              </a:rPr>
              <a:t>nghiệp</a:t>
            </a:r>
            <a:r>
              <a:rPr lang="vi-VN" sz="1600" dirty="0">
                <a:solidFill>
                  <a:srgbClr val="0070C0"/>
                </a:solidFill>
              </a:rPr>
              <a:t>. Do </a:t>
            </a:r>
            <a:r>
              <a:rPr lang="vi-VN" sz="1600" dirty="0" err="1">
                <a:solidFill>
                  <a:srgbClr val="0070C0"/>
                </a:solidFill>
              </a:rPr>
              <a:t>đó</a:t>
            </a:r>
            <a:r>
              <a:rPr lang="vi-VN" sz="1600" dirty="0">
                <a:solidFill>
                  <a:srgbClr val="0070C0"/>
                </a:solidFill>
              </a:rPr>
              <a:t>, phân </a:t>
            </a:r>
            <a:r>
              <a:rPr lang="vi-VN" sz="1600" dirty="0" err="1">
                <a:solidFill>
                  <a:srgbClr val="0070C0"/>
                </a:solidFill>
              </a:rPr>
              <a:t>tích</a:t>
            </a:r>
            <a:r>
              <a:rPr lang="vi-VN" sz="1600" dirty="0">
                <a:solidFill>
                  <a:srgbClr val="0070C0"/>
                </a:solidFill>
              </a:rPr>
              <a:t> </a:t>
            </a:r>
            <a:r>
              <a:rPr lang="vi-VN" sz="1600" dirty="0" err="1">
                <a:solidFill>
                  <a:srgbClr val="0070C0"/>
                </a:solidFill>
              </a:rPr>
              <a:t>hình</a:t>
            </a:r>
            <a:r>
              <a:rPr lang="vi-VN" sz="1600" dirty="0">
                <a:solidFill>
                  <a:srgbClr val="0070C0"/>
                </a:solidFill>
              </a:rPr>
              <a:t> </a:t>
            </a:r>
            <a:r>
              <a:rPr lang="vi-VN" sz="1600" dirty="0" err="1">
                <a:solidFill>
                  <a:srgbClr val="0070C0"/>
                </a:solidFill>
              </a:rPr>
              <a:t>ảnh</a:t>
            </a:r>
            <a:r>
              <a:rPr lang="vi-VN" sz="1600" dirty="0">
                <a:solidFill>
                  <a:srgbClr val="0070C0"/>
                </a:solidFill>
              </a:rPr>
              <a:t> </a:t>
            </a:r>
            <a:r>
              <a:rPr lang="vi-VN" sz="1600" dirty="0" err="1">
                <a:solidFill>
                  <a:srgbClr val="0070C0"/>
                </a:solidFill>
              </a:rPr>
              <a:t>được</a:t>
            </a:r>
            <a:r>
              <a:rPr lang="vi-VN" sz="1600" dirty="0">
                <a:solidFill>
                  <a:srgbClr val="0070C0"/>
                </a:solidFill>
              </a:rPr>
              <a:t> đưa </a:t>
            </a:r>
            <a:r>
              <a:rPr lang="vi-VN" sz="1600" dirty="0" err="1">
                <a:solidFill>
                  <a:srgbClr val="0070C0"/>
                </a:solidFill>
              </a:rPr>
              <a:t>đến</a:t>
            </a:r>
            <a:r>
              <a:rPr lang="vi-VN" sz="1600" dirty="0">
                <a:solidFill>
                  <a:srgbClr val="0070C0"/>
                </a:solidFill>
              </a:rPr>
              <a:t> </a:t>
            </a:r>
            <a:r>
              <a:rPr lang="vi-VN" sz="1600" dirty="0" err="1">
                <a:solidFill>
                  <a:srgbClr val="0070C0"/>
                </a:solidFill>
              </a:rPr>
              <a:t>một</a:t>
            </a:r>
            <a:r>
              <a:rPr lang="vi-VN" sz="1600" dirty="0">
                <a:solidFill>
                  <a:srgbClr val="0070C0"/>
                </a:solidFill>
              </a:rPr>
              <a:t> </a:t>
            </a:r>
            <a:r>
              <a:rPr lang="vi-VN" sz="1600" dirty="0" err="1">
                <a:solidFill>
                  <a:srgbClr val="0070C0"/>
                </a:solidFill>
              </a:rPr>
              <a:t>cấp</a:t>
            </a:r>
            <a:r>
              <a:rPr lang="vi-VN" sz="1600" dirty="0">
                <a:solidFill>
                  <a:srgbClr val="0070C0"/>
                </a:solidFill>
              </a:rPr>
              <a:t> </a:t>
            </a:r>
            <a:r>
              <a:rPr lang="vi-VN" sz="1600" dirty="0" err="1">
                <a:solidFill>
                  <a:srgbClr val="0070C0"/>
                </a:solidFill>
              </a:rPr>
              <a:t>độ</a:t>
            </a:r>
            <a:r>
              <a:rPr lang="vi-VN" sz="1600" dirty="0">
                <a:solidFill>
                  <a:srgbClr val="0070C0"/>
                </a:solidFill>
              </a:rPr>
              <a:t> </a:t>
            </a:r>
            <a:r>
              <a:rPr lang="vi-VN" sz="1600" dirty="0" err="1">
                <a:solidFill>
                  <a:srgbClr val="0070C0"/>
                </a:solidFill>
              </a:rPr>
              <a:t>hoàn</a:t>
            </a:r>
            <a:r>
              <a:rPr lang="vi-VN" sz="1600" dirty="0">
                <a:solidFill>
                  <a:srgbClr val="0070C0"/>
                </a:solidFill>
              </a:rPr>
              <a:t> </a:t>
            </a:r>
            <a:r>
              <a:rPr lang="vi-VN" sz="1600" dirty="0" err="1">
                <a:solidFill>
                  <a:srgbClr val="0070C0"/>
                </a:solidFill>
              </a:rPr>
              <a:t>toàn</a:t>
            </a:r>
            <a:r>
              <a:rPr lang="vi-VN" sz="1600" dirty="0">
                <a:solidFill>
                  <a:srgbClr val="0070C0"/>
                </a:solidFill>
              </a:rPr>
              <a:t> </a:t>
            </a:r>
            <a:r>
              <a:rPr lang="vi-VN" sz="1600" dirty="0" err="1">
                <a:solidFill>
                  <a:srgbClr val="0070C0"/>
                </a:solidFill>
              </a:rPr>
              <a:t>mới</a:t>
            </a:r>
            <a:r>
              <a:rPr lang="vi-VN" sz="1600" dirty="0">
                <a:solidFill>
                  <a:srgbClr val="0070C0"/>
                </a:solidFill>
              </a:rPr>
              <a:t> </a:t>
            </a:r>
            <a:r>
              <a:rPr lang="vi-VN" sz="1600" dirty="0" err="1">
                <a:solidFill>
                  <a:srgbClr val="0070C0"/>
                </a:solidFill>
              </a:rPr>
              <a:t>nhờ</a:t>
            </a:r>
            <a:r>
              <a:rPr lang="vi-VN" sz="1600" dirty="0">
                <a:solidFill>
                  <a:srgbClr val="0070C0"/>
                </a:solidFill>
              </a:rPr>
              <a:t> </a:t>
            </a:r>
            <a:r>
              <a:rPr lang="vi-VN" sz="1600" dirty="0" err="1">
                <a:solidFill>
                  <a:srgbClr val="0070C0"/>
                </a:solidFill>
              </a:rPr>
              <a:t>vào</a:t>
            </a:r>
            <a:r>
              <a:rPr lang="vi-VN" sz="1600" dirty="0">
                <a:solidFill>
                  <a:srgbClr val="0070C0"/>
                </a:solidFill>
              </a:rPr>
              <a:t> </a:t>
            </a:r>
            <a:r>
              <a:rPr lang="vi-VN" sz="1600" dirty="0" err="1">
                <a:solidFill>
                  <a:srgbClr val="0070C0"/>
                </a:solidFill>
              </a:rPr>
              <a:t>các</a:t>
            </a:r>
            <a:r>
              <a:rPr lang="vi-VN" sz="1600" dirty="0">
                <a:solidFill>
                  <a:srgbClr val="0070C0"/>
                </a:solidFill>
              </a:rPr>
              <a:t> </a:t>
            </a:r>
            <a:r>
              <a:rPr lang="vi-VN" sz="1600" dirty="0" err="1">
                <a:solidFill>
                  <a:srgbClr val="0070C0"/>
                </a:solidFill>
              </a:rPr>
              <a:t>giải</a:t>
            </a:r>
            <a:r>
              <a:rPr lang="vi-VN" sz="1600" dirty="0">
                <a:solidFill>
                  <a:srgbClr val="0070C0"/>
                </a:solidFill>
              </a:rPr>
              <a:t> </a:t>
            </a:r>
            <a:r>
              <a:rPr lang="vi-VN" sz="1600" dirty="0" err="1">
                <a:solidFill>
                  <a:srgbClr val="0070C0"/>
                </a:solidFill>
              </a:rPr>
              <a:t>pháp</a:t>
            </a:r>
            <a:r>
              <a:rPr lang="vi-VN" sz="1600" dirty="0">
                <a:solidFill>
                  <a:srgbClr val="0070C0"/>
                </a:solidFill>
              </a:rPr>
              <a:t> </a:t>
            </a:r>
            <a:r>
              <a:rPr lang="vi-VN" sz="1600" dirty="0" err="1">
                <a:solidFill>
                  <a:srgbClr val="0070C0"/>
                </a:solidFill>
              </a:rPr>
              <a:t>nguồn</a:t>
            </a:r>
            <a:r>
              <a:rPr lang="vi-VN" sz="1600" dirty="0">
                <a:solidFill>
                  <a:srgbClr val="0070C0"/>
                </a:solidFill>
              </a:rPr>
              <a:t> </a:t>
            </a:r>
            <a:r>
              <a:rPr lang="vi-VN" sz="1600" dirty="0" err="1">
                <a:solidFill>
                  <a:srgbClr val="0070C0"/>
                </a:solidFill>
              </a:rPr>
              <a:t>mở</a:t>
            </a:r>
            <a:r>
              <a:rPr lang="vi-VN" sz="1600" dirty="0">
                <a:solidFill>
                  <a:srgbClr val="0070C0"/>
                </a:solidFill>
              </a:rPr>
              <a:t> </a:t>
            </a:r>
            <a:r>
              <a:rPr lang="vi-VN" sz="1600" dirty="0" err="1">
                <a:solidFill>
                  <a:srgbClr val="0070C0"/>
                </a:solidFill>
              </a:rPr>
              <a:t>và</a:t>
            </a:r>
            <a:r>
              <a:rPr lang="vi-VN" sz="1600" dirty="0">
                <a:solidFill>
                  <a:srgbClr val="0070C0"/>
                </a:solidFill>
              </a:rPr>
              <a:t> </a:t>
            </a:r>
            <a:r>
              <a:rPr lang="vi-VN" sz="1600" dirty="0" err="1">
                <a:solidFill>
                  <a:srgbClr val="0070C0"/>
                </a:solidFill>
              </a:rPr>
              <a:t>các</a:t>
            </a:r>
            <a:r>
              <a:rPr lang="vi-VN" sz="1600" dirty="0">
                <a:solidFill>
                  <a:srgbClr val="0070C0"/>
                </a:solidFill>
              </a:rPr>
              <a:t> công </a:t>
            </a:r>
            <a:r>
              <a:rPr lang="vi-VN" sz="1600" dirty="0" err="1">
                <a:solidFill>
                  <a:srgbClr val="0070C0"/>
                </a:solidFill>
              </a:rPr>
              <a:t>cụ</a:t>
            </a:r>
            <a:r>
              <a:rPr lang="vi-VN" sz="1600" dirty="0">
                <a:solidFill>
                  <a:srgbClr val="0070C0"/>
                </a:solidFill>
              </a:rPr>
              <a:t> </a:t>
            </a:r>
            <a:r>
              <a:rPr lang="vi-VN" sz="1600" dirty="0" err="1">
                <a:solidFill>
                  <a:srgbClr val="0070C0"/>
                </a:solidFill>
              </a:rPr>
              <a:t>học</a:t>
            </a:r>
            <a:r>
              <a:rPr lang="vi-VN" sz="1600" dirty="0">
                <a:solidFill>
                  <a:srgbClr val="0070C0"/>
                </a:solidFill>
              </a:rPr>
              <a:t> sâu (</a:t>
            </a:r>
            <a:r>
              <a:rPr lang="vi-VN" sz="1600" dirty="0" err="1">
                <a:solidFill>
                  <a:srgbClr val="0070C0"/>
                </a:solidFill>
              </a:rPr>
              <a:t>deep</a:t>
            </a:r>
            <a:r>
              <a:rPr lang="vi-VN" sz="1600" dirty="0">
                <a:solidFill>
                  <a:srgbClr val="0070C0"/>
                </a:solidFill>
              </a:rPr>
              <a:t> </a:t>
            </a:r>
            <a:r>
              <a:rPr lang="vi-VN" sz="1600" dirty="0" err="1">
                <a:solidFill>
                  <a:srgbClr val="0070C0"/>
                </a:solidFill>
              </a:rPr>
              <a:t>learning</a:t>
            </a:r>
            <a:r>
              <a:rPr lang="vi-VN" sz="1600" dirty="0">
                <a:solidFill>
                  <a:srgbClr val="0070C0"/>
                </a:solidFill>
              </a:rPr>
              <a:t>)</a:t>
            </a:r>
            <a:endParaRPr lang="en-US" sz="1600" dirty="0">
              <a:solidFill>
                <a:srgbClr val="0070C0"/>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248" y="984313"/>
            <a:ext cx="3882645" cy="2802687"/>
          </a:xfrm>
          <a:prstGeom prst="rect">
            <a:avLst/>
          </a:prstGeom>
        </p:spPr>
      </p:pic>
    </p:spTree>
    <p:extLst>
      <p:ext uri="{BB962C8B-B14F-4D97-AF65-F5344CB8AC3E}">
        <p14:creationId xmlns:p14="http://schemas.microsoft.com/office/powerpoint/2010/main" val="122263889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8"/>
          <p:cNvSpPr txBox="1">
            <a:spLocks noGrp="1"/>
          </p:cNvSpPr>
          <p:nvPr>
            <p:ph type="ctrTitle" idx="4294967295"/>
          </p:nvPr>
        </p:nvSpPr>
        <p:spPr>
          <a:xfrm>
            <a:off x="435963" y="3324470"/>
            <a:ext cx="4061298"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dirty="0" err="1" smtClean="0">
                <a:solidFill>
                  <a:srgbClr val="81D1EC"/>
                </a:solidFill>
                <a:latin typeface="Roboto Condensed" panose="020B0604020202020204" charset="0"/>
                <a:ea typeface="Roboto Condensed" panose="020B0604020202020204" charset="0"/>
              </a:rPr>
              <a:t>Các</a:t>
            </a:r>
            <a:r>
              <a:rPr lang="en-US" sz="6000" dirty="0" smtClean="0">
                <a:solidFill>
                  <a:srgbClr val="81D1EC"/>
                </a:solidFill>
                <a:latin typeface="Roboto Condensed" panose="020B0604020202020204" charset="0"/>
                <a:ea typeface="Roboto Condensed" panose="020B0604020202020204" charset="0"/>
              </a:rPr>
              <a:t> </a:t>
            </a:r>
            <a:r>
              <a:rPr lang="en-US" sz="6000" dirty="0" err="1" smtClean="0">
                <a:solidFill>
                  <a:srgbClr val="81D1EC"/>
                </a:solidFill>
                <a:latin typeface="Roboto Condensed" panose="020B0604020202020204" charset="0"/>
                <a:ea typeface="Roboto Condensed" panose="020B0604020202020204" charset="0"/>
              </a:rPr>
              <a:t>kĩ</a:t>
            </a:r>
            <a:r>
              <a:rPr lang="en-US" sz="6000" dirty="0" smtClean="0">
                <a:solidFill>
                  <a:srgbClr val="81D1EC"/>
                </a:solidFill>
                <a:latin typeface="Roboto Condensed" panose="020B0604020202020204" charset="0"/>
                <a:ea typeface="Roboto Condensed" panose="020B0604020202020204" charset="0"/>
              </a:rPr>
              <a:t> </a:t>
            </a:r>
            <a:r>
              <a:rPr lang="en-US" sz="6000" dirty="0" err="1" smtClean="0">
                <a:solidFill>
                  <a:srgbClr val="81D1EC"/>
                </a:solidFill>
                <a:latin typeface="Roboto Condensed" panose="020B0604020202020204" charset="0"/>
                <a:ea typeface="Roboto Condensed" panose="020B0604020202020204" charset="0"/>
              </a:rPr>
              <a:t>thuật</a:t>
            </a:r>
            <a:r>
              <a:rPr lang="en-US" sz="6000" dirty="0" smtClean="0">
                <a:solidFill>
                  <a:srgbClr val="81D1EC"/>
                </a:solidFill>
                <a:latin typeface="Roboto Condensed" panose="020B0604020202020204" charset="0"/>
                <a:ea typeface="Roboto Condensed" panose="020B0604020202020204" charset="0"/>
              </a:rPr>
              <a:t> </a:t>
            </a:r>
            <a:r>
              <a:rPr lang="en-US" sz="6000" dirty="0" err="1" smtClean="0">
                <a:solidFill>
                  <a:srgbClr val="81D1EC"/>
                </a:solidFill>
                <a:latin typeface="Roboto Condensed" panose="020B0604020202020204" charset="0"/>
                <a:ea typeface="Roboto Condensed" panose="020B0604020202020204" charset="0"/>
              </a:rPr>
              <a:t>xử</a:t>
            </a:r>
            <a:r>
              <a:rPr lang="en-US" sz="6000" dirty="0" smtClean="0">
                <a:solidFill>
                  <a:srgbClr val="81D1EC"/>
                </a:solidFill>
                <a:latin typeface="Roboto Condensed" panose="020B0604020202020204" charset="0"/>
                <a:ea typeface="Roboto Condensed" panose="020B0604020202020204" charset="0"/>
              </a:rPr>
              <a:t> </a:t>
            </a:r>
            <a:r>
              <a:rPr lang="en-US" sz="6000" dirty="0" err="1" smtClean="0">
                <a:solidFill>
                  <a:srgbClr val="81D1EC"/>
                </a:solidFill>
                <a:latin typeface="Roboto Condensed" panose="020B0604020202020204" charset="0"/>
                <a:ea typeface="Roboto Condensed" panose="020B0604020202020204" charset="0"/>
              </a:rPr>
              <a:t>lý</a:t>
            </a:r>
            <a:r>
              <a:rPr lang="en-US" sz="6000" dirty="0" smtClean="0">
                <a:solidFill>
                  <a:srgbClr val="81D1EC"/>
                </a:solidFill>
                <a:latin typeface="Roboto Condensed" panose="020B0604020202020204" charset="0"/>
                <a:ea typeface="Roboto Condensed" panose="020B0604020202020204" charset="0"/>
              </a:rPr>
              <a:t> </a:t>
            </a:r>
            <a:r>
              <a:rPr lang="en-US" sz="6000" dirty="0" err="1" smtClean="0">
                <a:solidFill>
                  <a:srgbClr val="81D1EC"/>
                </a:solidFill>
                <a:latin typeface="Roboto Condensed" panose="020B0604020202020204" charset="0"/>
                <a:ea typeface="Roboto Condensed" panose="020B0604020202020204" charset="0"/>
              </a:rPr>
              <a:t>chính</a:t>
            </a:r>
            <a:endParaRPr sz="6000" dirty="0">
              <a:solidFill>
                <a:srgbClr val="81D1EC"/>
              </a:solidFill>
              <a:latin typeface="Roboto Condensed" panose="020B0604020202020204" charset="0"/>
              <a:ea typeface="Roboto Condensed" panose="020B0604020202020204" charset="0"/>
            </a:endParaRPr>
          </a:p>
        </p:txBody>
      </p:sp>
      <p:sp>
        <p:nvSpPr>
          <p:cNvPr id="211" name="Google Shape;211;p18"/>
          <p:cNvSpPr/>
          <p:nvPr/>
        </p:nvSpPr>
        <p:spPr>
          <a:xfrm>
            <a:off x="6967695" y="2615556"/>
            <a:ext cx="282133" cy="26939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8"/>
          <p:cNvGrpSpPr/>
          <p:nvPr/>
        </p:nvGrpSpPr>
        <p:grpSpPr>
          <a:xfrm>
            <a:off x="6617589" y="1102938"/>
            <a:ext cx="1208686" cy="1209005"/>
            <a:chOff x="6654650" y="3665275"/>
            <a:chExt cx="409100" cy="409125"/>
          </a:xfrm>
        </p:grpSpPr>
        <p:sp>
          <p:nvSpPr>
            <p:cNvPr id="213" name="Google Shape;213;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8"/>
          <p:cNvGrpSpPr/>
          <p:nvPr/>
        </p:nvGrpSpPr>
        <p:grpSpPr>
          <a:xfrm rot="1057032">
            <a:off x="5452676" y="2053161"/>
            <a:ext cx="798554" cy="798615"/>
            <a:chOff x="570875" y="4322250"/>
            <a:chExt cx="443300" cy="443325"/>
          </a:xfrm>
        </p:grpSpPr>
        <p:sp>
          <p:nvSpPr>
            <p:cNvPr id="216" name="Google Shape;216;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p:nvPr/>
        </p:nvSpPr>
        <p:spPr>
          <a:xfrm rot="2466689">
            <a:off x="5542277" y="1337125"/>
            <a:ext cx="392001" cy="37429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609379">
            <a:off x="6115543" y="1572618"/>
            <a:ext cx="282082" cy="2693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2925831">
            <a:off x="7825946" y="1785995"/>
            <a:ext cx="211251" cy="2017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rot="-1609195">
            <a:off x="6946829" y="434724"/>
            <a:ext cx="190312" cy="18171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364065653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2714310" y="196801"/>
            <a:ext cx="5760300" cy="68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latin typeface="Roboto Condensed" panose="020B0604020202020204" charset="0"/>
                <a:ea typeface="Roboto Condensed" panose="020B0604020202020204" charset="0"/>
              </a:rPr>
              <a:t>Kĩ thuật xử lý hình ảnh</a:t>
            </a:r>
            <a:endParaRPr dirty="0">
              <a:latin typeface="Roboto Condensed" panose="020B0604020202020204" charset="0"/>
              <a:ea typeface="Roboto Condensed" panose="020B0604020202020204" charset="0"/>
            </a:endParaRPr>
          </a:p>
        </p:txBody>
      </p:sp>
      <p:sp>
        <p:nvSpPr>
          <p:cNvPr id="376" name="Google Shape;376;p36"/>
          <p:cNvSpPr txBox="1">
            <a:spLocks noGrp="1"/>
          </p:cNvSpPr>
          <p:nvPr>
            <p:ph type="body" idx="1"/>
          </p:nvPr>
        </p:nvSpPr>
        <p:spPr>
          <a:xfrm>
            <a:off x="680936" y="1193464"/>
            <a:ext cx="7655667" cy="2521200"/>
          </a:xfrm>
          <a:prstGeom prst="rect">
            <a:avLst/>
          </a:prstGeom>
        </p:spPr>
        <p:txBody>
          <a:bodyPr spcFirstLastPara="1" wrap="square" lIns="91425" tIns="91425" rIns="91425" bIns="91425" anchor="t" anchorCtr="0">
            <a:noAutofit/>
          </a:bodyPr>
          <a:lstStyle/>
          <a:p>
            <a:pPr marL="0" lvl="0" indent="0">
              <a:buNone/>
            </a:pPr>
            <a:r>
              <a:rPr lang="vi-VN" dirty="0" err="1"/>
              <a:t>Nói</a:t>
            </a:r>
            <a:r>
              <a:rPr lang="vi-VN" dirty="0"/>
              <a:t> chung, </a:t>
            </a:r>
            <a:r>
              <a:rPr lang="vi-VN" dirty="0" err="1"/>
              <a:t>xử</a:t>
            </a:r>
            <a:r>
              <a:rPr lang="vi-VN" dirty="0"/>
              <a:t> </a:t>
            </a:r>
            <a:r>
              <a:rPr lang="vi-VN" dirty="0" err="1"/>
              <a:t>lý</a:t>
            </a:r>
            <a:r>
              <a:rPr lang="vi-VN" dirty="0"/>
              <a:t> </a:t>
            </a:r>
            <a:r>
              <a:rPr lang="vi-VN" dirty="0" err="1"/>
              <a:t>ảnh</a:t>
            </a:r>
            <a:r>
              <a:rPr lang="vi-VN" dirty="0"/>
              <a:t> bao </a:t>
            </a:r>
            <a:r>
              <a:rPr lang="vi-VN" dirty="0" err="1"/>
              <a:t>gồm</a:t>
            </a:r>
            <a:r>
              <a:rPr lang="vi-VN" dirty="0"/>
              <a:t> </a:t>
            </a:r>
            <a:r>
              <a:rPr lang="vi-VN" dirty="0" err="1"/>
              <a:t>nhiều</a:t>
            </a:r>
            <a:r>
              <a:rPr lang="vi-VN" dirty="0"/>
              <a:t> giai </a:t>
            </a:r>
            <a:r>
              <a:rPr lang="vi-VN" dirty="0" err="1"/>
              <a:t>đoạn</a:t>
            </a:r>
            <a:r>
              <a:rPr lang="vi-VN" dirty="0"/>
              <a:t>: </a:t>
            </a:r>
            <a:r>
              <a:rPr lang="vi-VN" dirty="0" err="1"/>
              <a:t>nhập</a:t>
            </a:r>
            <a:r>
              <a:rPr lang="vi-VN" dirty="0"/>
              <a:t> </a:t>
            </a:r>
            <a:r>
              <a:rPr lang="vi-VN" dirty="0" err="1"/>
              <a:t>ảnh</a:t>
            </a:r>
            <a:r>
              <a:rPr lang="vi-VN" dirty="0"/>
              <a:t>, phân </a:t>
            </a:r>
            <a:r>
              <a:rPr lang="vi-VN" dirty="0" err="1"/>
              <a:t>tích</a:t>
            </a:r>
            <a:r>
              <a:rPr lang="vi-VN" dirty="0"/>
              <a:t>, thao </a:t>
            </a:r>
            <a:r>
              <a:rPr lang="vi-VN" dirty="0" err="1"/>
              <a:t>tác</a:t>
            </a:r>
            <a:r>
              <a:rPr lang="vi-VN" dirty="0"/>
              <a:t> </a:t>
            </a:r>
            <a:r>
              <a:rPr lang="vi-VN" dirty="0" err="1"/>
              <a:t>và</a:t>
            </a:r>
            <a:r>
              <a:rPr lang="vi-VN" dirty="0"/>
              <a:t> </a:t>
            </a:r>
            <a:r>
              <a:rPr lang="vi-VN" dirty="0" err="1"/>
              <a:t>tạo</a:t>
            </a:r>
            <a:r>
              <a:rPr lang="vi-VN" dirty="0"/>
              <a:t> </a:t>
            </a:r>
            <a:r>
              <a:rPr lang="vi-VN" dirty="0" err="1"/>
              <a:t>ảnh</a:t>
            </a:r>
            <a:r>
              <a:rPr lang="vi-VN" dirty="0"/>
              <a:t>. </a:t>
            </a:r>
            <a:r>
              <a:rPr lang="vi-VN" dirty="0" err="1"/>
              <a:t>Có</a:t>
            </a:r>
            <a:r>
              <a:rPr lang="vi-VN" dirty="0"/>
              <a:t> hai phương </a:t>
            </a:r>
            <a:r>
              <a:rPr lang="vi-VN" dirty="0" err="1"/>
              <a:t>pháp</a:t>
            </a:r>
            <a:r>
              <a:rPr lang="vi-VN" dirty="0"/>
              <a:t> </a:t>
            </a:r>
            <a:r>
              <a:rPr lang="vi-VN" dirty="0" err="1"/>
              <a:t>xử</a:t>
            </a:r>
            <a:r>
              <a:rPr lang="vi-VN" dirty="0"/>
              <a:t> </a:t>
            </a:r>
            <a:r>
              <a:rPr lang="vi-VN" dirty="0" err="1"/>
              <a:t>lý</a:t>
            </a:r>
            <a:r>
              <a:rPr lang="vi-VN" dirty="0"/>
              <a:t> </a:t>
            </a:r>
            <a:r>
              <a:rPr lang="vi-VN" dirty="0" err="1"/>
              <a:t>hình</a:t>
            </a:r>
            <a:r>
              <a:rPr lang="vi-VN" dirty="0"/>
              <a:t> </a:t>
            </a:r>
            <a:r>
              <a:rPr lang="vi-VN" dirty="0" err="1"/>
              <a:t>ảnh</a:t>
            </a:r>
            <a:r>
              <a:rPr lang="vi-VN" dirty="0"/>
              <a:t>: </a:t>
            </a:r>
            <a:r>
              <a:rPr lang="vi-VN" dirty="0" err="1"/>
              <a:t>kỹ</a:t>
            </a:r>
            <a:r>
              <a:rPr lang="vi-VN" dirty="0"/>
              <a:t> </a:t>
            </a:r>
            <a:r>
              <a:rPr lang="vi-VN" dirty="0" err="1"/>
              <a:t>thuật</a:t>
            </a:r>
            <a:r>
              <a:rPr lang="vi-VN" dirty="0"/>
              <a:t> </a:t>
            </a:r>
            <a:r>
              <a:rPr lang="vi-VN" dirty="0" err="1"/>
              <a:t>số</a:t>
            </a:r>
            <a:r>
              <a:rPr lang="vi-VN" dirty="0"/>
              <a:t> (</a:t>
            </a:r>
            <a:r>
              <a:rPr lang="vi-VN" dirty="0" err="1"/>
              <a:t>Digital</a:t>
            </a:r>
            <a:r>
              <a:rPr lang="vi-VN" dirty="0"/>
              <a:t>) </a:t>
            </a:r>
            <a:r>
              <a:rPr lang="vi-VN" dirty="0" err="1"/>
              <a:t>và</a:t>
            </a:r>
            <a:r>
              <a:rPr lang="vi-VN" dirty="0"/>
              <a:t> </a:t>
            </a:r>
            <a:r>
              <a:rPr lang="vi-VN" dirty="0" err="1"/>
              <a:t>analog</a:t>
            </a:r>
            <a:r>
              <a:rPr lang="vi-VN" dirty="0" smtClean="0"/>
              <a:t>.</a:t>
            </a:r>
            <a:endParaRPr lang="en-US" dirty="0" smtClean="0"/>
          </a:p>
          <a:p>
            <a:pPr marL="0" lvl="0" indent="0">
              <a:buNone/>
            </a:pPr>
            <a:r>
              <a:rPr lang="vi-VN" dirty="0" err="1"/>
              <a:t>Thuật</a:t>
            </a:r>
            <a:r>
              <a:rPr lang="vi-VN" dirty="0"/>
              <a:t> </a:t>
            </a:r>
            <a:r>
              <a:rPr lang="vi-VN" dirty="0" err="1"/>
              <a:t>toán</a:t>
            </a:r>
            <a:r>
              <a:rPr lang="vi-VN" dirty="0"/>
              <a:t> </a:t>
            </a:r>
            <a:r>
              <a:rPr lang="vi-VN" dirty="0" err="1"/>
              <a:t>máy</a:t>
            </a:r>
            <a:r>
              <a:rPr lang="vi-VN" dirty="0"/>
              <a:t> </a:t>
            </a:r>
            <a:r>
              <a:rPr lang="vi-VN" dirty="0" err="1"/>
              <a:t>tính</a:t>
            </a:r>
            <a:r>
              <a:rPr lang="vi-VN" dirty="0"/>
              <a:t> </a:t>
            </a:r>
            <a:r>
              <a:rPr lang="vi-VN" dirty="0" err="1"/>
              <a:t>đóng</a:t>
            </a:r>
            <a:r>
              <a:rPr lang="vi-VN" dirty="0"/>
              <a:t> </a:t>
            </a:r>
            <a:r>
              <a:rPr lang="vi-VN" dirty="0" err="1"/>
              <a:t>một</a:t>
            </a:r>
            <a:r>
              <a:rPr lang="vi-VN" dirty="0"/>
              <a:t> vai </a:t>
            </a:r>
            <a:r>
              <a:rPr lang="vi-VN" dirty="0" err="1"/>
              <a:t>trò</a:t>
            </a:r>
            <a:r>
              <a:rPr lang="vi-VN" dirty="0"/>
              <a:t> quan </a:t>
            </a:r>
            <a:r>
              <a:rPr lang="vi-VN" dirty="0" err="1"/>
              <a:t>trọng</a:t>
            </a:r>
            <a:r>
              <a:rPr lang="vi-VN" dirty="0"/>
              <a:t> trong </a:t>
            </a:r>
            <a:r>
              <a:rPr lang="vi-VN" dirty="0" err="1"/>
              <a:t>xử</a:t>
            </a:r>
            <a:r>
              <a:rPr lang="vi-VN" dirty="0"/>
              <a:t> </a:t>
            </a:r>
            <a:r>
              <a:rPr lang="vi-VN" dirty="0" err="1"/>
              <a:t>lý</a:t>
            </a:r>
            <a:r>
              <a:rPr lang="vi-VN" dirty="0"/>
              <a:t> </a:t>
            </a:r>
            <a:r>
              <a:rPr lang="vi-VN" dirty="0" err="1"/>
              <a:t>hình</a:t>
            </a:r>
            <a:r>
              <a:rPr lang="vi-VN" dirty="0"/>
              <a:t> </a:t>
            </a:r>
            <a:r>
              <a:rPr lang="vi-VN" dirty="0" err="1"/>
              <a:t>ảnh</a:t>
            </a:r>
            <a:r>
              <a:rPr lang="vi-VN" dirty="0"/>
              <a:t> </a:t>
            </a:r>
            <a:r>
              <a:rPr lang="vi-VN" dirty="0" err="1"/>
              <a:t>kỹ</a:t>
            </a:r>
            <a:r>
              <a:rPr lang="vi-VN" dirty="0"/>
              <a:t> </a:t>
            </a:r>
            <a:r>
              <a:rPr lang="vi-VN" dirty="0" err="1"/>
              <a:t>thuật</a:t>
            </a:r>
            <a:r>
              <a:rPr lang="vi-VN" dirty="0"/>
              <a:t> </a:t>
            </a:r>
            <a:r>
              <a:rPr lang="vi-VN" dirty="0" err="1" smtClean="0"/>
              <a:t>số</a:t>
            </a:r>
            <a:r>
              <a:rPr lang="en-US" dirty="0" smtClean="0"/>
              <a:t>,</a:t>
            </a:r>
            <a:r>
              <a:rPr lang="vi-VN" dirty="0" smtClean="0"/>
              <a:t> </a:t>
            </a:r>
            <a:r>
              <a:rPr lang="vi-VN" dirty="0"/>
              <a:t>bao </a:t>
            </a:r>
            <a:r>
              <a:rPr lang="vi-VN" dirty="0" err="1"/>
              <a:t>gồm</a:t>
            </a:r>
            <a:r>
              <a:rPr lang="vi-VN" dirty="0"/>
              <a:t> </a:t>
            </a:r>
            <a:r>
              <a:rPr lang="vi-VN" dirty="0" err="1"/>
              <a:t>phát</a:t>
            </a:r>
            <a:r>
              <a:rPr lang="vi-VN" dirty="0"/>
              <a:t> </a:t>
            </a:r>
            <a:r>
              <a:rPr lang="vi-VN" dirty="0" err="1"/>
              <a:t>hiện</a:t>
            </a:r>
            <a:r>
              <a:rPr lang="vi-VN" dirty="0"/>
              <a:t> </a:t>
            </a:r>
            <a:r>
              <a:rPr lang="vi-VN" dirty="0" err="1"/>
              <a:t>hình</a:t>
            </a:r>
            <a:r>
              <a:rPr lang="vi-VN" dirty="0"/>
              <a:t> </a:t>
            </a:r>
            <a:r>
              <a:rPr lang="vi-VN" dirty="0" err="1"/>
              <a:t>ảnh</a:t>
            </a:r>
            <a:r>
              <a:rPr lang="vi-VN" dirty="0"/>
              <a:t> </a:t>
            </a:r>
            <a:r>
              <a:rPr lang="vi-VN" dirty="0" err="1"/>
              <a:t>kỹ</a:t>
            </a:r>
            <a:r>
              <a:rPr lang="vi-VN" dirty="0"/>
              <a:t> </a:t>
            </a:r>
            <a:r>
              <a:rPr lang="vi-VN" dirty="0" err="1"/>
              <a:t>thuật</a:t>
            </a:r>
            <a:r>
              <a:rPr lang="vi-VN" dirty="0"/>
              <a:t> </a:t>
            </a:r>
            <a:r>
              <a:rPr lang="vi-VN" dirty="0" err="1"/>
              <a:t>số</a:t>
            </a:r>
            <a:r>
              <a:rPr lang="vi-VN" dirty="0"/>
              <a:t>, phân </a:t>
            </a:r>
            <a:r>
              <a:rPr lang="vi-VN" dirty="0" err="1"/>
              <a:t>tích</a:t>
            </a:r>
            <a:r>
              <a:rPr lang="vi-VN" dirty="0"/>
              <a:t>, xây </a:t>
            </a:r>
            <a:r>
              <a:rPr lang="vi-VN" dirty="0" err="1"/>
              <a:t>dựng</a:t>
            </a:r>
            <a:r>
              <a:rPr lang="vi-VN" dirty="0"/>
              <a:t> </a:t>
            </a:r>
            <a:r>
              <a:rPr lang="vi-VN" dirty="0" err="1"/>
              <a:t>lại</a:t>
            </a:r>
            <a:r>
              <a:rPr lang="vi-VN" dirty="0"/>
              <a:t>, khôi </a:t>
            </a:r>
            <a:r>
              <a:rPr lang="vi-VN" dirty="0" err="1"/>
              <a:t>phục</a:t>
            </a:r>
            <a:r>
              <a:rPr lang="vi-VN" dirty="0"/>
              <a:t>, </a:t>
            </a:r>
            <a:r>
              <a:rPr lang="vi-VN" dirty="0" err="1"/>
              <a:t>nén</a:t>
            </a:r>
            <a:r>
              <a:rPr lang="vi-VN" dirty="0"/>
              <a:t> </a:t>
            </a:r>
            <a:r>
              <a:rPr lang="vi-VN" dirty="0" err="1"/>
              <a:t>dữ</a:t>
            </a:r>
            <a:r>
              <a:rPr lang="vi-VN" dirty="0"/>
              <a:t> </a:t>
            </a:r>
            <a:r>
              <a:rPr lang="vi-VN" dirty="0" err="1"/>
              <a:t>liệu</a:t>
            </a:r>
            <a:r>
              <a:rPr lang="vi-VN" dirty="0"/>
              <a:t> </a:t>
            </a:r>
            <a:r>
              <a:rPr lang="vi-VN" dirty="0" err="1"/>
              <a:t>hình</a:t>
            </a:r>
            <a:r>
              <a:rPr lang="vi-VN" dirty="0"/>
              <a:t> </a:t>
            </a:r>
            <a:r>
              <a:rPr lang="vi-VN" dirty="0" err="1"/>
              <a:t>ảnh</a:t>
            </a:r>
            <a:r>
              <a:rPr lang="vi-VN" dirty="0"/>
              <a:t>, tăng </a:t>
            </a:r>
            <a:r>
              <a:rPr lang="vi-VN" dirty="0" err="1"/>
              <a:t>cường</a:t>
            </a:r>
            <a:r>
              <a:rPr lang="vi-VN" dirty="0"/>
              <a:t> </a:t>
            </a:r>
            <a:r>
              <a:rPr lang="vi-VN" dirty="0" err="1"/>
              <a:t>hình</a:t>
            </a:r>
            <a:r>
              <a:rPr lang="vi-VN" dirty="0"/>
              <a:t> </a:t>
            </a:r>
            <a:r>
              <a:rPr lang="vi-VN" dirty="0" err="1"/>
              <a:t>ảnh</a:t>
            </a:r>
            <a:r>
              <a:rPr lang="vi-VN" dirty="0"/>
              <a:t>, </a:t>
            </a:r>
            <a:r>
              <a:rPr lang="vi-VN" dirty="0" err="1"/>
              <a:t>ước</a:t>
            </a:r>
            <a:r>
              <a:rPr lang="vi-VN" dirty="0"/>
              <a:t> </a:t>
            </a:r>
            <a:r>
              <a:rPr lang="vi-VN" dirty="0" err="1"/>
              <a:t>tính</a:t>
            </a:r>
            <a:r>
              <a:rPr lang="vi-VN" dirty="0"/>
              <a:t> </a:t>
            </a:r>
            <a:r>
              <a:rPr lang="vi-VN" dirty="0" err="1"/>
              <a:t>hình</a:t>
            </a:r>
            <a:r>
              <a:rPr lang="vi-VN" dirty="0"/>
              <a:t> </a:t>
            </a:r>
            <a:r>
              <a:rPr lang="vi-VN" dirty="0" err="1"/>
              <a:t>ảnh</a:t>
            </a:r>
            <a:r>
              <a:rPr lang="vi-VN" dirty="0"/>
              <a:t> </a:t>
            </a:r>
            <a:r>
              <a:rPr lang="vi-VN" dirty="0" err="1"/>
              <a:t>và</a:t>
            </a:r>
            <a:r>
              <a:rPr lang="vi-VN" dirty="0"/>
              <a:t> </a:t>
            </a:r>
            <a:r>
              <a:rPr lang="vi-VN" dirty="0" err="1"/>
              <a:t>ước</a:t>
            </a:r>
            <a:r>
              <a:rPr lang="vi-VN" dirty="0"/>
              <a:t> </a:t>
            </a:r>
            <a:r>
              <a:rPr lang="vi-VN" dirty="0" err="1"/>
              <a:t>tính</a:t>
            </a:r>
            <a:r>
              <a:rPr lang="vi-VN" dirty="0"/>
              <a:t> quang </a:t>
            </a:r>
            <a:r>
              <a:rPr lang="vi-VN" dirty="0" err="1"/>
              <a:t>phổ</a:t>
            </a:r>
            <a:r>
              <a:rPr lang="vi-VN" dirty="0"/>
              <a:t> </a:t>
            </a:r>
            <a:r>
              <a:rPr lang="vi-VN" dirty="0" err="1"/>
              <a:t>hình</a:t>
            </a:r>
            <a:r>
              <a:rPr lang="vi-VN" dirty="0"/>
              <a:t> </a:t>
            </a:r>
            <a:r>
              <a:rPr lang="vi-VN" dirty="0" err="1"/>
              <a:t>ảnh</a:t>
            </a:r>
            <a:r>
              <a:rPr lang="vi-VN" dirty="0"/>
              <a:t>.</a:t>
            </a:r>
            <a:endParaRPr sz="2400" dirty="0"/>
          </a:p>
        </p:txBody>
      </p:sp>
      <p:sp>
        <p:nvSpPr>
          <p:cNvPr id="377" name="Google Shape;377;p36"/>
          <p:cNvSpPr txBox="1">
            <a:spLocks noGrp="1"/>
          </p:cNvSpPr>
          <p:nvPr>
            <p:ph type="sldNum" idx="12"/>
          </p:nvPr>
        </p:nvSpPr>
        <p:spPr>
          <a:xfrm>
            <a:off x="8556784" y="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2706902259"/>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Wolse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TotalTime>
  <Words>851</Words>
  <Application>Microsoft Office PowerPoint</Application>
  <PresentationFormat>On-screen Show (16:9)</PresentationFormat>
  <Paragraphs>92</Paragraphs>
  <Slides>19</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Times New Roman</vt:lpstr>
      <vt:lpstr>Roboto Condensed</vt:lpstr>
      <vt:lpstr>Oswald</vt:lpstr>
      <vt:lpstr>Wolsey template</vt:lpstr>
      <vt:lpstr>CHỦ ĐỀ: TÌM HIỂU VỀ NHẬN DIỆN HÌNH ẢNH</vt:lpstr>
      <vt:lpstr>Nội dung</vt:lpstr>
      <vt:lpstr>GIỚI THIỆU</vt:lpstr>
      <vt:lpstr>Nhận diện hình ảnh</vt:lpstr>
      <vt:lpstr>PowerPoint Presentation</vt:lpstr>
      <vt:lpstr>PowerPoint Presentation</vt:lpstr>
      <vt:lpstr>Cách sử dụng hình ảnh:</vt:lpstr>
      <vt:lpstr>Các kĩ thuật xử lý chính</vt:lpstr>
      <vt:lpstr>Kĩ thuật xử lý hình ảnh</vt:lpstr>
      <vt:lpstr>Các kĩ thuật chính</vt:lpstr>
      <vt:lpstr>Sử dụng thư viện OpenCV</vt:lpstr>
      <vt:lpstr>Sử dụng thư viện OpenCV</vt:lpstr>
      <vt:lpstr>SẢN PHẨM VÀ KẾT LUẬN</vt:lpstr>
      <vt:lpstr>HÌNH ẢNH DEMO SẢN PHẨM</vt:lpstr>
      <vt:lpstr>Trước và sau khi có dữ liệu train</vt:lpstr>
      <vt:lpstr>Kết luận</vt:lpstr>
      <vt:lpstr>TÀI LIỆU THAM KHẢO</vt:lpstr>
      <vt:lpstr>Tài liệu tham khảo</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NHẬN DIỆN HÌNH ẢNH</dc:title>
  <cp:lastModifiedBy>Quoc Ky</cp:lastModifiedBy>
  <cp:revision>24</cp:revision>
  <dcterms:modified xsi:type="dcterms:W3CDTF">2019-05-07T02:34:24Z</dcterms:modified>
</cp:coreProperties>
</file>